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Open Sans SemiBold"/>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OpenSansSemiBold-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OpenSansSemiBold-italic.fntdata"/><Relationship Id="rId12" Type="http://schemas.openxmlformats.org/officeDocument/2006/relationships/slide" Target="slides/slide8.xml"/><Relationship Id="rId34" Type="http://schemas.openxmlformats.org/officeDocument/2006/relationships/font" Target="fonts/OpenSansSemiBold-bold.fntdata"/><Relationship Id="rId15" Type="http://schemas.openxmlformats.org/officeDocument/2006/relationships/slide" Target="slides/slide11.xml"/><Relationship Id="rId37" Type="http://schemas.openxmlformats.org/officeDocument/2006/relationships/font" Target="fonts/OpenSans-regular.fntdata"/><Relationship Id="rId14" Type="http://schemas.openxmlformats.org/officeDocument/2006/relationships/slide" Target="slides/slide10.xml"/><Relationship Id="rId36" Type="http://schemas.openxmlformats.org/officeDocument/2006/relationships/font" Target="fonts/OpenSansSemiBold-boldItalic.fntdata"/><Relationship Id="rId17" Type="http://schemas.openxmlformats.org/officeDocument/2006/relationships/slide" Target="slides/slide13.xml"/><Relationship Id="rId39" Type="http://schemas.openxmlformats.org/officeDocument/2006/relationships/font" Target="fonts/OpenSans-italic.fntdata"/><Relationship Id="rId16" Type="http://schemas.openxmlformats.org/officeDocument/2006/relationships/slide" Target="slides/slide12.xml"/><Relationship Id="rId38" Type="http://schemas.openxmlformats.org/officeDocument/2006/relationships/font" Target="fonts/OpenSans-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 name="Shape 32"/>
        <p:cNvGrpSpPr/>
        <p:nvPr/>
      </p:nvGrpSpPr>
      <p:grpSpPr>
        <a:xfrm>
          <a:off x="0" y="0"/>
          <a:ext cx="0" cy="0"/>
          <a:chOff x="0" y="0"/>
          <a:chExt cx="0" cy="0"/>
        </a:xfrm>
      </p:grpSpPr>
      <p:sp>
        <p:nvSpPr>
          <p:cNvPr id="33" name="Google Shape;33;p: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 name="Google Shape;3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8d7b31949_0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8d7b3194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8d7b31949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8d7b3194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1f4c8586f_0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1f4c8586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8d7b31949_0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8d7b3194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8d7b31949_0_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8d7b3194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8d7b31949_0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8d7b3194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1f4c8586f_0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1f4c8586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8d7b31949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8d7b3194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8d7b31949_0_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8d7b3194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8d7b31949_0_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8d7b3194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SLIDES_API61606201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SLIDES_API6160620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d28aab3c1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d28aab3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51ff0e364c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51ff0e36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1f4c8586f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1f4c8586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51f4c8586f_0_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1f4c858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133b8e47b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133b8e47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5133b8e47b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5133b8e47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6c90edd5b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6c90edd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1f4c8586f_0_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1f4c8586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4cd0fffd5_0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4cd0fffd5_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 name="Shape 48"/>
        <p:cNvGrpSpPr/>
        <p:nvPr/>
      </p:nvGrpSpPr>
      <p:grpSpPr>
        <a:xfrm>
          <a:off x="0" y="0"/>
          <a:ext cx="0" cy="0"/>
          <a:chOff x="0" y="0"/>
          <a:chExt cx="0" cy="0"/>
        </a:xfrm>
      </p:grpSpPr>
      <p:sp>
        <p:nvSpPr>
          <p:cNvPr id="49" name="Google Shape;49;g4f2bcd463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 name="Google Shape;50;g4f2bcd46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Wyolum is an international hardware collaborative.</a:t>
            </a:r>
            <a:endParaRPr/>
          </a:p>
          <a:p>
            <a:pPr indent="0" lvl="0" marL="0" rtl="0" algn="l">
              <a:spcBef>
                <a:spcPts val="0"/>
              </a:spcBef>
              <a:spcAft>
                <a:spcPts val="0"/>
              </a:spcAft>
              <a:buNone/>
            </a:pPr>
            <a:r>
              <a:rPr lang="en"/>
              <a:t>We enjoy building open hardware electronics projects outside of our regular day jobs.</a:t>
            </a:r>
            <a:endParaRPr/>
          </a:p>
          <a:p>
            <a:pPr indent="0" lvl="0" marL="0" rtl="0" algn="l">
              <a:spcBef>
                <a:spcPts val="0"/>
              </a:spcBef>
              <a:spcAft>
                <a:spcPts val="0"/>
              </a:spcAft>
              <a:buNone/>
            </a:pPr>
            <a:r>
              <a:rPr lang="en"/>
              <a:t>We became sentient in 2009 when me and Justin collaborated on an accelerometer based bicycle brake light.</a:t>
            </a:r>
            <a:endParaRPr/>
          </a:p>
          <a:p>
            <a:pPr indent="0" lvl="0" marL="0" rtl="0" algn="l">
              <a:spcBef>
                <a:spcPts val="0"/>
              </a:spcBef>
              <a:spcAft>
                <a:spcPts val="0"/>
              </a:spcAft>
              <a:buNone/>
            </a:pPr>
            <a:r>
              <a:rPr lang="en"/>
              <a:t>Since then, we have built it into a successful “hobby business” which has helped pay for itself, allowing us to buy toys for ourselves, such as 3D printers, Laser cutters, Oscilloscopes and Power supplies, Soldering tools, robotic arms, CNC machines and more.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503e5e8257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503e5e825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503e5e8257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503e5e825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4fc2bd21dd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4fc2bd21d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8d7b31949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8d7b3194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58d7b31949_0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58d7b3194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1ea75abcd_0_7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1ea75abcd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57200" y="563760"/>
            <a:ext cx="8229600" cy="3009300"/>
          </a:xfrm>
          <a:prstGeom prst="rect">
            <a:avLst/>
          </a:prstGeom>
          <a:noFill/>
          <a:ln>
            <a:noFill/>
          </a:ln>
        </p:spPr>
        <p:txBody>
          <a:bodyPr anchorCtr="0" anchor="t" bIns="91425" lIns="91425" spcFirstLastPara="1" rIns="91425" wrap="square" tIns="91425"/>
          <a:lstStyle>
            <a:lvl1pPr lvl="0" rtl="0" algn="l">
              <a:spcBef>
                <a:spcPts val="0"/>
              </a:spcBef>
              <a:spcAft>
                <a:spcPts val="0"/>
              </a:spcAft>
              <a:buClr>
                <a:schemeClr val="accent1"/>
              </a:buClr>
              <a:buSzPts val="4800"/>
              <a:buFont typeface="Open Sans"/>
              <a:buNone/>
              <a:defRPr b="1" i="0" sz="4800" u="none" cap="none" strike="noStrike">
                <a:solidFill>
                  <a:schemeClr val="accent1"/>
                </a:solidFill>
                <a:latin typeface="Open Sans"/>
                <a:ea typeface="Open Sans"/>
                <a:cs typeface="Open Sans"/>
                <a:sym typeface="Open Sans"/>
              </a:defRPr>
            </a:lvl1pPr>
            <a:lvl2pPr lvl="1"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2pPr>
            <a:lvl3pPr lvl="2"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3pPr>
            <a:lvl4pPr lvl="3"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4pPr>
            <a:lvl5pPr lvl="4"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5pPr>
            <a:lvl6pPr lvl="5"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6pPr>
            <a:lvl7pPr lvl="6"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7pPr>
            <a:lvl8pPr lvl="7"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8pPr>
            <a:lvl9pPr lvl="8" rtl="0" algn="l">
              <a:spcBef>
                <a:spcPts val="0"/>
              </a:spcBef>
              <a:spcAft>
                <a:spcPts val="0"/>
              </a:spcAft>
              <a:buClr>
                <a:schemeClr val="accent1"/>
              </a:buClr>
              <a:buSzPts val="7200"/>
              <a:buFont typeface="Arial"/>
              <a:buNone/>
              <a:defRPr b="1" i="0" sz="7200" u="none" cap="none" strike="noStrike">
                <a:solidFill>
                  <a:schemeClr val="accent1"/>
                </a:solidFill>
                <a:latin typeface="Arial"/>
                <a:ea typeface="Arial"/>
                <a:cs typeface="Arial"/>
                <a:sym typeface="Arial"/>
              </a:defRPr>
            </a:lvl9pPr>
          </a:lstStyle>
          <a:p/>
        </p:txBody>
      </p:sp>
      <p:sp>
        <p:nvSpPr>
          <p:cNvPr id="11" name="Google Shape;11;p2"/>
          <p:cNvSpPr txBox="1"/>
          <p:nvPr>
            <p:ph idx="1" type="subTitle"/>
          </p:nvPr>
        </p:nvSpPr>
        <p:spPr>
          <a:xfrm>
            <a:off x="457200" y="3716392"/>
            <a:ext cx="8229600" cy="1232700"/>
          </a:xfrm>
          <a:prstGeom prst="rect">
            <a:avLst/>
          </a:prstGeom>
          <a:noFill/>
          <a:ln>
            <a:noFill/>
          </a:ln>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91425" lIns="91425" spcFirstLastPara="1" rIns="91425" wrap="square" tIns="91425"/>
          <a:lstStyle>
            <a:lvl1pPr lvl="0" rtl="0" algn="l">
              <a:spcBef>
                <a:spcPts val="0"/>
              </a:spcBef>
              <a:spcAft>
                <a:spcPts val="0"/>
              </a:spcAft>
              <a:buClr>
                <a:schemeClr val="dk2"/>
              </a:buClr>
              <a:buSzPts val="3600"/>
              <a:buFont typeface="Open Sans SemiBold"/>
              <a:buNone/>
              <a:defRPr i="0" sz="3600" u="none" cap="none" strike="noStrike">
                <a:solidFill>
                  <a:schemeClr val="dk2"/>
                </a:solidFill>
                <a:latin typeface="Open Sans SemiBold"/>
                <a:ea typeface="Open Sans SemiBold"/>
                <a:cs typeface="Open Sans SemiBold"/>
                <a:sym typeface="Open Sans SemiBold"/>
              </a:defRPr>
            </a:lvl1pPr>
            <a:lvl2pPr lvl="1"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2pPr>
            <a:lvl3pPr lvl="2"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3pPr>
            <a:lvl4pPr lvl="3"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4pPr>
            <a:lvl5pPr lvl="4"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5pPr>
            <a:lvl6pPr lvl="5"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6pPr>
            <a:lvl7pPr lvl="6"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7pPr>
            <a:lvl8pPr lvl="7"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8pPr>
            <a:lvl9pPr lvl="8" rtl="0" algn="l">
              <a:spcBef>
                <a:spcPts val="0"/>
              </a:spcBef>
              <a:spcAft>
                <a:spcPts val="0"/>
              </a:spcAft>
              <a:buClr>
                <a:schemeClr val="dk2"/>
              </a:buClr>
              <a:buSzPts val="4800"/>
              <a:buFont typeface="Arial"/>
              <a:buNone/>
              <a:defRPr b="0" i="0" sz="4800" u="none" cap="none" strike="noStrike">
                <a:solidFill>
                  <a:schemeClr val="dk2"/>
                </a:solidFill>
                <a:latin typeface="Arial"/>
                <a:ea typeface="Arial"/>
                <a:cs typeface="Arial"/>
                <a:sym typeface="Arial"/>
              </a:defRPr>
            </a:lvl9pPr>
          </a:lstStyle>
          <a:p/>
        </p:txBody>
      </p:sp>
      <p:cxnSp>
        <p:nvCxnSpPr>
          <p:cNvPr id="12" name="Google Shape;12;p2"/>
          <p:cNvCxnSpPr/>
          <p:nvPr/>
        </p:nvCxnSpPr>
        <p:spPr>
          <a:xfrm>
            <a:off x="457200" y="411480"/>
            <a:ext cx="8229600" cy="0"/>
          </a:xfrm>
          <a:prstGeom prst="straightConnector1">
            <a:avLst/>
          </a:prstGeom>
          <a:noFill/>
          <a:ln cap="flat" cmpd="sng" w="57150">
            <a:solidFill>
              <a:schemeClr val="accent1"/>
            </a:solidFill>
            <a:prstDash val="solid"/>
            <a:round/>
            <a:headEnd len="sm" w="sm" type="none"/>
            <a:tailEnd len="sm" w="sm" type="none"/>
          </a:ln>
        </p:spPr>
      </p:cxnSp>
      <p:cxnSp>
        <p:nvCxnSpPr>
          <p:cNvPr id="13" name="Google Shape;13;p2"/>
          <p:cNvCxnSpPr/>
          <p:nvPr/>
        </p:nvCxnSpPr>
        <p:spPr>
          <a:xfrm>
            <a:off x="457200" y="3633383"/>
            <a:ext cx="8229600" cy="0"/>
          </a:xfrm>
          <a:prstGeom prst="straightConnector1">
            <a:avLst/>
          </a:prstGeom>
          <a:noFill/>
          <a:ln cap="flat" cmpd="sng" w="5715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457200" y="148837"/>
            <a:ext cx="8229600" cy="480300"/>
          </a:xfrm>
          <a:prstGeom prst="rect">
            <a:avLst/>
          </a:prstGeom>
          <a:noFill/>
          <a:ln>
            <a:noFill/>
          </a:ln>
        </p:spPr>
        <p:txBody>
          <a:bodyPr anchorCtr="0" anchor="b" bIns="91425" lIns="91425" spcFirstLastPara="1" rIns="91425" wrap="square" tIns="91425"/>
          <a:lstStyle>
            <a:lvl1pPr lvl="0" rtl="0">
              <a:spcBef>
                <a:spcPts val="0"/>
              </a:spcBef>
              <a:spcAft>
                <a:spcPts val="0"/>
              </a:spcAft>
              <a:buSzPts val="3000"/>
              <a:buNone/>
              <a:defRPr sz="3000">
                <a:solidFill>
                  <a:srgbClr val="DA0002"/>
                </a:solidFill>
              </a:defRPr>
            </a:lvl1pPr>
            <a:lvl2pPr lvl="1" rtl="0">
              <a:spcBef>
                <a:spcPts val="0"/>
              </a:spcBef>
              <a:spcAft>
                <a:spcPts val="0"/>
              </a:spcAft>
              <a:buSzPts val="3600"/>
              <a:buNone/>
              <a:defRPr>
                <a:solidFill>
                  <a:srgbClr val="DA0002"/>
                </a:solidFill>
              </a:defRPr>
            </a:lvl2pPr>
            <a:lvl3pPr lvl="2" rtl="0">
              <a:spcBef>
                <a:spcPts val="0"/>
              </a:spcBef>
              <a:spcAft>
                <a:spcPts val="0"/>
              </a:spcAft>
              <a:buSzPts val="3600"/>
              <a:buNone/>
              <a:defRPr>
                <a:solidFill>
                  <a:srgbClr val="DA0002"/>
                </a:solidFill>
              </a:defRPr>
            </a:lvl3pPr>
            <a:lvl4pPr lvl="3" rtl="0">
              <a:spcBef>
                <a:spcPts val="0"/>
              </a:spcBef>
              <a:spcAft>
                <a:spcPts val="0"/>
              </a:spcAft>
              <a:buSzPts val="3600"/>
              <a:buNone/>
              <a:defRPr>
                <a:solidFill>
                  <a:srgbClr val="DA0002"/>
                </a:solidFill>
              </a:defRPr>
            </a:lvl4pPr>
            <a:lvl5pPr lvl="4" rtl="0">
              <a:spcBef>
                <a:spcPts val="0"/>
              </a:spcBef>
              <a:spcAft>
                <a:spcPts val="0"/>
              </a:spcAft>
              <a:buSzPts val="3600"/>
              <a:buNone/>
              <a:defRPr>
                <a:solidFill>
                  <a:srgbClr val="DA0002"/>
                </a:solidFill>
              </a:defRPr>
            </a:lvl5pPr>
            <a:lvl6pPr lvl="5" rtl="0">
              <a:spcBef>
                <a:spcPts val="0"/>
              </a:spcBef>
              <a:spcAft>
                <a:spcPts val="0"/>
              </a:spcAft>
              <a:buSzPts val="3600"/>
              <a:buNone/>
              <a:defRPr>
                <a:solidFill>
                  <a:srgbClr val="DA0002"/>
                </a:solidFill>
              </a:defRPr>
            </a:lvl6pPr>
            <a:lvl7pPr lvl="6" rtl="0">
              <a:spcBef>
                <a:spcPts val="0"/>
              </a:spcBef>
              <a:spcAft>
                <a:spcPts val="0"/>
              </a:spcAft>
              <a:buSzPts val="3600"/>
              <a:buNone/>
              <a:defRPr>
                <a:solidFill>
                  <a:srgbClr val="DA0002"/>
                </a:solidFill>
              </a:defRPr>
            </a:lvl7pPr>
            <a:lvl8pPr lvl="7" rtl="0">
              <a:spcBef>
                <a:spcPts val="0"/>
              </a:spcBef>
              <a:spcAft>
                <a:spcPts val="0"/>
              </a:spcAft>
              <a:buSzPts val="3600"/>
              <a:buNone/>
              <a:defRPr>
                <a:solidFill>
                  <a:srgbClr val="DA0002"/>
                </a:solidFill>
              </a:defRPr>
            </a:lvl8pPr>
            <a:lvl9pPr lvl="8" rtl="0">
              <a:spcBef>
                <a:spcPts val="0"/>
              </a:spcBef>
              <a:spcAft>
                <a:spcPts val="0"/>
              </a:spcAft>
              <a:buSzPts val="3600"/>
              <a:buNone/>
              <a:defRPr>
                <a:solidFill>
                  <a:srgbClr val="DA0002"/>
                </a:solidFill>
              </a:defRPr>
            </a:lvl9pPr>
          </a:lstStyle>
          <a:p/>
        </p:txBody>
      </p:sp>
      <p:sp>
        <p:nvSpPr>
          <p:cNvPr id="16" name="Google Shape;16;p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cxnSp>
        <p:nvCxnSpPr>
          <p:cNvPr id="17" name="Google Shape;17;p3"/>
          <p:cNvCxnSpPr/>
          <p:nvPr/>
        </p:nvCxnSpPr>
        <p:spPr>
          <a:xfrm>
            <a:off x="457200" y="1143000"/>
            <a:ext cx="8229600" cy="0"/>
          </a:xfrm>
          <a:prstGeom prst="straightConnector1">
            <a:avLst/>
          </a:prstGeom>
          <a:noFill/>
          <a:ln cap="flat" cmpd="sng" w="50800">
            <a:solidFill>
              <a:srgbClr val="DA0002"/>
            </a:solidFill>
            <a:prstDash val="solid"/>
            <a:round/>
            <a:headEnd len="sm" w="sm" type="none"/>
            <a:tailEnd len="sm" w="sm" type="none"/>
          </a:ln>
        </p:spPr>
      </p:cxnSp>
      <p:sp>
        <p:nvSpPr>
          <p:cNvPr id="18" name="Google Shape;18;p3"/>
          <p:cNvSpPr txBox="1"/>
          <p:nvPr>
            <p:ph idx="2" type="subTitle"/>
          </p:nvPr>
        </p:nvSpPr>
        <p:spPr>
          <a:xfrm>
            <a:off x="462700" y="630355"/>
            <a:ext cx="8229600" cy="512700"/>
          </a:xfrm>
          <a:prstGeom prst="rect">
            <a:avLst/>
          </a:prstGeom>
        </p:spPr>
        <p:txBody>
          <a:bodyPr anchorCtr="0" anchor="t" bIns="91425" lIns="91425" spcFirstLastPara="1" rIns="91425" wrap="square" tIns="91425"/>
          <a:lstStyle>
            <a:lvl1pPr lvl="0">
              <a:spcBef>
                <a:spcPts val="0"/>
              </a:spcBef>
              <a:spcAft>
                <a:spcPts val="0"/>
              </a:spcAft>
              <a:buNone/>
              <a:defRPr sz="2400"/>
            </a:lvl1pPr>
            <a:lvl2pPr lvl="1">
              <a:spcBef>
                <a:spcPts val="600"/>
              </a:spcBef>
              <a:spcAft>
                <a:spcPts val="0"/>
              </a:spcAft>
              <a:buNone/>
              <a:defRPr/>
            </a:lvl2pPr>
            <a:lvl3pPr lvl="2">
              <a:spcBef>
                <a:spcPts val="600"/>
              </a:spcBef>
              <a:spcAft>
                <a:spcPts val="0"/>
              </a:spcAft>
              <a:buNone/>
              <a:defRPr/>
            </a:lvl3pPr>
            <a:lvl4pPr lvl="3">
              <a:spcBef>
                <a:spcPts val="600"/>
              </a:spcBef>
              <a:spcAft>
                <a:spcPts val="0"/>
              </a:spcAft>
              <a:buNone/>
              <a:defRPr/>
            </a:lvl4pPr>
            <a:lvl5pPr lvl="4">
              <a:spcBef>
                <a:spcPts val="600"/>
              </a:spcBef>
              <a:spcAft>
                <a:spcPts val="0"/>
              </a:spcAft>
              <a:buNone/>
              <a:defRPr/>
            </a:lvl5pPr>
            <a:lvl6pPr lvl="5">
              <a:spcBef>
                <a:spcPts val="600"/>
              </a:spcBef>
              <a:spcAft>
                <a:spcPts val="0"/>
              </a:spcAft>
              <a:buNone/>
              <a:defRPr/>
            </a:lvl6pPr>
            <a:lvl7pPr lvl="6">
              <a:spcBef>
                <a:spcPts val="600"/>
              </a:spcBef>
              <a:spcAft>
                <a:spcPts val="0"/>
              </a:spcAft>
              <a:buNone/>
              <a:defRPr/>
            </a:lvl7pPr>
            <a:lvl8pPr lvl="7">
              <a:spcBef>
                <a:spcPts val="600"/>
              </a:spcBef>
              <a:spcAft>
                <a:spcPts val="0"/>
              </a:spcAft>
              <a:buNone/>
              <a:defRPr/>
            </a:lvl8pPr>
            <a:lvl9pPr lvl="8">
              <a:spcBef>
                <a:spcPts val="6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9" name="Shape 19"/>
        <p:cNvGrpSpPr/>
        <p:nvPr/>
      </p:nvGrpSpPr>
      <p:grpSpPr>
        <a:xfrm>
          <a:off x="0" y="0"/>
          <a:ext cx="0" cy="0"/>
          <a:chOff x="0" y="0"/>
          <a:chExt cx="0" cy="0"/>
        </a:xfrm>
      </p:grpSpPr>
      <p:sp>
        <p:nvSpPr>
          <p:cNvPr id="20" name="Google Shape;20;p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rtl="0">
              <a:spcBef>
                <a:spcPts val="0"/>
              </a:spcBef>
              <a:spcAft>
                <a:spcPts val="0"/>
              </a:spcAft>
              <a:buSzPts val="3600"/>
              <a:buNone/>
              <a:defRPr>
                <a:solidFill>
                  <a:srgbClr val="DA0002"/>
                </a:solidFill>
              </a:defRPr>
            </a:lvl1pPr>
            <a:lvl2pPr lvl="1" rtl="0">
              <a:spcBef>
                <a:spcPts val="0"/>
              </a:spcBef>
              <a:spcAft>
                <a:spcPts val="0"/>
              </a:spcAft>
              <a:buSzPts val="3600"/>
              <a:buNone/>
              <a:defRPr>
                <a:solidFill>
                  <a:srgbClr val="DA0002"/>
                </a:solidFill>
              </a:defRPr>
            </a:lvl2pPr>
            <a:lvl3pPr lvl="2" rtl="0">
              <a:spcBef>
                <a:spcPts val="0"/>
              </a:spcBef>
              <a:spcAft>
                <a:spcPts val="0"/>
              </a:spcAft>
              <a:buSzPts val="3600"/>
              <a:buNone/>
              <a:defRPr>
                <a:solidFill>
                  <a:srgbClr val="DA0002"/>
                </a:solidFill>
              </a:defRPr>
            </a:lvl3pPr>
            <a:lvl4pPr lvl="3" rtl="0">
              <a:spcBef>
                <a:spcPts val="0"/>
              </a:spcBef>
              <a:spcAft>
                <a:spcPts val="0"/>
              </a:spcAft>
              <a:buSzPts val="3600"/>
              <a:buNone/>
              <a:defRPr>
                <a:solidFill>
                  <a:srgbClr val="DA0002"/>
                </a:solidFill>
              </a:defRPr>
            </a:lvl4pPr>
            <a:lvl5pPr lvl="4" rtl="0">
              <a:spcBef>
                <a:spcPts val="0"/>
              </a:spcBef>
              <a:spcAft>
                <a:spcPts val="0"/>
              </a:spcAft>
              <a:buSzPts val="3600"/>
              <a:buNone/>
              <a:defRPr>
                <a:solidFill>
                  <a:srgbClr val="DA0002"/>
                </a:solidFill>
              </a:defRPr>
            </a:lvl5pPr>
            <a:lvl6pPr lvl="5" rtl="0">
              <a:spcBef>
                <a:spcPts val="0"/>
              </a:spcBef>
              <a:spcAft>
                <a:spcPts val="0"/>
              </a:spcAft>
              <a:buSzPts val="3600"/>
              <a:buNone/>
              <a:defRPr>
                <a:solidFill>
                  <a:srgbClr val="DA0002"/>
                </a:solidFill>
              </a:defRPr>
            </a:lvl6pPr>
            <a:lvl7pPr lvl="6" rtl="0">
              <a:spcBef>
                <a:spcPts val="0"/>
              </a:spcBef>
              <a:spcAft>
                <a:spcPts val="0"/>
              </a:spcAft>
              <a:buSzPts val="3600"/>
              <a:buNone/>
              <a:defRPr>
                <a:solidFill>
                  <a:srgbClr val="DA0002"/>
                </a:solidFill>
              </a:defRPr>
            </a:lvl7pPr>
            <a:lvl8pPr lvl="7" rtl="0">
              <a:spcBef>
                <a:spcPts val="0"/>
              </a:spcBef>
              <a:spcAft>
                <a:spcPts val="0"/>
              </a:spcAft>
              <a:buSzPts val="3600"/>
              <a:buNone/>
              <a:defRPr>
                <a:solidFill>
                  <a:srgbClr val="DA0002"/>
                </a:solidFill>
              </a:defRPr>
            </a:lvl8pPr>
            <a:lvl9pPr lvl="8" rtl="0">
              <a:spcBef>
                <a:spcPts val="0"/>
              </a:spcBef>
              <a:spcAft>
                <a:spcPts val="0"/>
              </a:spcAft>
              <a:buSzPts val="3600"/>
              <a:buNone/>
              <a:defRPr>
                <a:solidFill>
                  <a:srgbClr val="DA0002"/>
                </a:solidFill>
              </a:defRPr>
            </a:lvl9pPr>
          </a:lstStyle>
          <a:p/>
        </p:txBody>
      </p:sp>
      <p:sp>
        <p:nvSpPr>
          <p:cNvPr id="21" name="Google Shape;21;p4"/>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2" name="Google Shape;22;p4"/>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cxnSp>
        <p:nvCxnSpPr>
          <p:cNvPr id="23" name="Google Shape;23;p4"/>
          <p:cNvCxnSpPr/>
          <p:nvPr/>
        </p:nvCxnSpPr>
        <p:spPr>
          <a:xfrm>
            <a:off x="457200" y="1143000"/>
            <a:ext cx="8229600" cy="0"/>
          </a:xfrm>
          <a:prstGeom prst="straightConnector1">
            <a:avLst/>
          </a:prstGeom>
          <a:noFill/>
          <a:ln cap="flat" cmpd="sng" w="50800">
            <a:solidFill>
              <a:srgbClr val="DA0002"/>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4" name="Shape 24"/>
        <p:cNvGrpSpPr/>
        <p:nvPr/>
      </p:nvGrpSpPr>
      <p:grpSpPr>
        <a:xfrm>
          <a:off x="0" y="0"/>
          <a:ext cx="0" cy="0"/>
          <a:chOff x="0" y="0"/>
          <a:chExt cx="0" cy="0"/>
        </a:xfrm>
      </p:grpSpPr>
      <p:sp>
        <p:nvSpPr>
          <p:cNvPr id="25" name="Google Shape;25;p5"/>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rtl="0">
              <a:spcBef>
                <a:spcPts val="0"/>
              </a:spcBef>
              <a:spcAft>
                <a:spcPts val="0"/>
              </a:spcAft>
              <a:buSzPts val="3600"/>
              <a:buNone/>
              <a:defRPr>
                <a:solidFill>
                  <a:schemeClr val="accent1"/>
                </a:solidFill>
              </a:defRPr>
            </a:lvl1pPr>
            <a:lvl2pPr lvl="1" rtl="0">
              <a:spcBef>
                <a:spcPts val="0"/>
              </a:spcBef>
              <a:spcAft>
                <a:spcPts val="0"/>
              </a:spcAft>
              <a:buSzPts val="3600"/>
              <a:buNone/>
              <a:defRPr>
                <a:solidFill>
                  <a:schemeClr val="accent1"/>
                </a:solidFill>
              </a:defRPr>
            </a:lvl2pPr>
            <a:lvl3pPr lvl="2" rtl="0">
              <a:spcBef>
                <a:spcPts val="0"/>
              </a:spcBef>
              <a:spcAft>
                <a:spcPts val="0"/>
              </a:spcAft>
              <a:buSzPts val="3600"/>
              <a:buNone/>
              <a:defRPr>
                <a:solidFill>
                  <a:schemeClr val="accent1"/>
                </a:solidFill>
              </a:defRPr>
            </a:lvl3pPr>
            <a:lvl4pPr lvl="3" rtl="0">
              <a:spcBef>
                <a:spcPts val="0"/>
              </a:spcBef>
              <a:spcAft>
                <a:spcPts val="0"/>
              </a:spcAft>
              <a:buSzPts val="3600"/>
              <a:buNone/>
              <a:defRPr>
                <a:solidFill>
                  <a:schemeClr val="accent1"/>
                </a:solidFill>
              </a:defRPr>
            </a:lvl4pPr>
            <a:lvl5pPr lvl="4" rtl="0">
              <a:spcBef>
                <a:spcPts val="0"/>
              </a:spcBef>
              <a:spcAft>
                <a:spcPts val="0"/>
              </a:spcAft>
              <a:buSzPts val="3600"/>
              <a:buNone/>
              <a:defRPr>
                <a:solidFill>
                  <a:schemeClr val="accent1"/>
                </a:solidFill>
              </a:defRPr>
            </a:lvl5pPr>
            <a:lvl6pPr lvl="5" rtl="0">
              <a:spcBef>
                <a:spcPts val="0"/>
              </a:spcBef>
              <a:spcAft>
                <a:spcPts val="0"/>
              </a:spcAft>
              <a:buSzPts val="3600"/>
              <a:buNone/>
              <a:defRPr>
                <a:solidFill>
                  <a:schemeClr val="accent1"/>
                </a:solidFill>
              </a:defRPr>
            </a:lvl6pPr>
            <a:lvl7pPr lvl="6" rtl="0">
              <a:spcBef>
                <a:spcPts val="0"/>
              </a:spcBef>
              <a:spcAft>
                <a:spcPts val="0"/>
              </a:spcAft>
              <a:buSzPts val="3600"/>
              <a:buNone/>
              <a:defRPr>
                <a:solidFill>
                  <a:schemeClr val="accent1"/>
                </a:solidFill>
              </a:defRPr>
            </a:lvl7pPr>
            <a:lvl8pPr lvl="7" rtl="0">
              <a:spcBef>
                <a:spcPts val="0"/>
              </a:spcBef>
              <a:spcAft>
                <a:spcPts val="0"/>
              </a:spcAft>
              <a:buSzPts val="3600"/>
              <a:buNone/>
              <a:defRPr>
                <a:solidFill>
                  <a:schemeClr val="accent1"/>
                </a:solidFill>
              </a:defRPr>
            </a:lvl8pPr>
            <a:lvl9pPr lvl="8" rtl="0">
              <a:spcBef>
                <a:spcPts val="0"/>
              </a:spcBef>
              <a:spcAft>
                <a:spcPts val="0"/>
              </a:spcAft>
              <a:buSzPts val="3600"/>
              <a:buNone/>
              <a:defRPr>
                <a:solidFill>
                  <a:schemeClr val="accent1"/>
                </a:solidFill>
              </a:defRPr>
            </a:lvl9pPr>
          </a:lstStyle>
          <a:p/>
        </p:txBody>
      </p:sp>
      <p:cxnSp>
        <p:nvCxnSpPr>
          <p:cNvPr id="26" name="Google Shape;26;p5"/>
          <p:cNvCxnSpPr/>
          <p:nvPr/>
        </p:nvCxnSpPr>
        <p:spPr>
          <a:xfrm>
            <a:off x="457200" y="1143000"/>
            <a:ext cx="8229600" cy="0"/>
          </a:xfrm>
          <a:prstGeom prst="straightConnector1">
            <a:avLst/>
          </a:prstGeom>
          <a:noFill/>
          <a:ln cap="flat" cmpd="sng" w="50800">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 name="Shape 27"/>
        <p:cNvGrpSpPr/>
        <p:nvPr/>
      </p:nvGrpSpPr>
      <p:grpSpPr>
        <a:xfrm>
          <a:off x="0" y="0"/>
          <a:ext cx="0" cy="0"/>
          <a:chOff x="0" y="0"/>
          <a:chExt cx="0" cy="0"/>
        </a:xfrm>
      </p:grpSpPr>
      <p:sp>
        <p:nvSpPr>
          <p:cNvPr id="28" name="Google Shape;28;p6"/>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lstStyle>
            <a:lvl1pPr indent="-342900" lvl="0" marL="457200" rtl="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rtl="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rtl="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rtl="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rtl="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rtl="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rtl="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rtl="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rtl="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cxnSp>
        <p:nvCxnSpPr>
          <p:cNvPr id="29" name="Google Shape;29;p6"/>
          <p:cNvCxnSpPr/>
          <p:nvPr/>
        </p:nvCxnSpPr>
        <p:spPr>
          <a:xfrm>
            <a:off x="457200" y="4317761"/>
            <a:ext cx="8229600" cy="0"/>
          </a:xfrm>
          <a:prstGeom prst="straightConnector1">
            <a:avLst/>
          </a:prstGeom>
          <a:noFill/>
          <a:ln cap="flat" cmpd="sng" w="50800">
            <a:solidFill>
              <a:schemeClr val="lt2"/>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0" name="Shape 30"/>
        <p:cNvGrpSpPr/>
        <p:nvPr/>
      </p:nvGrpSpPr>
      <p:grpSpPr>
        <a:xfrm>
          <a:off x="0" y="0"/>
          <a:ext cx="0" cy="0"/>
          <a:chOff x="0" y="0"/>
          <a:chExt cx="0" cy="0"/>
        </a:xfrm>
      </p:grpSpPr>
      <p:cxnSp>
        <p:nvCxnSpPr>
          <p:cNvPr id="31" name="Google Shape;31;p7"/>
          <p:cNvCxnSpPr/>
          <p:nvPr/>
        </p:nvCxnSpPr>
        <p:spPr>
          <a:xfrm>
            <a:off x="457200" y="113139"/>
            <a:ext cx="8229600" cy="0"/>
          </a:xfrm>
          <a:prstGeom prst="straightConnector1">
            <a:avLst/>
          </a:prstGeom>
          <a:noFill/>
          <a:ln cap="flat" cmpd="sng" w="50800">
            <a:solidFill>
              <a:schemeClr val="lt2"/>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rtl="0" algn="l">
              <a:spcBef>
                <a:spcPts val="0"/>
              </a:spcBef>
              <a:spcAft>
                <a:spcPts val="0"/>
              </a:spcAft>
              <a:buClr>
                <a:schemeClr val="accent1"/>
              </a:buClr>
              <a:buSzPts val="3600"/>
              <a:buFont typeface="Open Sans SemiBold"/>
              <a:buNone/>
              <a:defRPr i="0" sz="3600" u="none" cap="none" strike="noStrike">
                <a:solidFill>
                  <a:schemeClr val="accent1"/>
                </a:solidFill>
                <a:latin typeface="Open Sans SemiBold"/>
                <a:ea typeface="Open Sans SemiBold"/>
                <a:cs typeface="Open Sans SemiBold"/>
                <a:sym typeface="Open Sans SemiBold"/>
              </a:defRPr>
            </a:lvl1pPr>
            <a:lvl2pPr lvl="1"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2pPr>
            <a:lvl3pPr lvl="2"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3pPr>
            <a:lvl4pPr lvl="3"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4pPr>
            <a:lvl5pPr lvl="4"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5pPr>
            <a:lvl6pPr lvl="5"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6pPr>
            <a:lvl7pPr lvl="6"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7pPr>
            <a:lvl8pPr lvl="7"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8pPr>
            <a:lvl9pPr lvl="8" rtl="0" algn="l">
              <a:spcBef>
                <a:spcPts val="0"/>
              </a:spcBef>
              <a:spcAft>
                <a:spcPts val="0"/>
              </a:spcAft>
              <a:buClr>
                <a:schemeClr val="accent1"/>
              </a:buClr>
              <a:buSzPts val="3600"/>
              <a:buFont typeface="Arial"/>
              <a:buNone/>
              <a:defRPr b="1" i="0" sz="3600" u="none" cap="none" strike="noStrike">
                <a:solidFill>
                  <a:schemeClr val="accent1"/>
                </a:solidFill>
                <a:latin typeface="Arial"/>
                <a:ea typeface="Arial"/>
                <a:cs typeface="Arial"/>
                <a:sym typeface="Arial"/>
              </a:defRPr>
            </a:lvl9pPr>
          </a:lstStyle>
          <a:p/>
        </p:txBody>
      </p:sp>
      <p:sp>
        <p:nvSpPr>
          <p:cNvPr id="7" name="Google Shape;7;p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lstStyle>
            <a:lvl1pPr indent="-419100" lvl="0" marL="457200" rtl="0" algn="l">
              <a:spcBef>
                <a:spcPts val="600"/>
              </a:spcBef>
              <a:spcAft>
                <a:spcPts val="0"/>
              </a:spcAft>
              <a:buClr>
                <a:schemeClr val="dk1"/>
              </a:buClr>
              <a:buSzPts val="3000"/>
              <a:buFont typeface="Open Sans"/>
              <a:buChar char="●"/>
              <a:defRPr i="0" sz="3000" u="none" cap="none" strike="noStrike">
                <a:solidFill>
                  <a:schemeClr val="dk1"/>
                </a:solidFill>
                <a:latin typeface="Open Sans"/>
                <a:ea typeface="Open Sans"/>
                <a:cs typeface="Open Sans"/>
                <a:sym typeface="Open Sans"/>
              </a:defRPr>
            </a:lvl1pPr>
            <a:lvl2pPr indent="-381000" lvl="1" marL="914400" rtl="0" algn="l">
              <a:spcBef>
                <a:spcPts val="0"/>
              </a:spcBef>
              <a:spcAft>
                <a:spcPts val="0"/>
              </a:spcAft>
              <a:buClr>
                <a:schemeClr val="dk1"/>
              </a:buClr>
              <a:buSzPts val="2400"/>
              <a:buFont typeface="Open Sans"/>
              <a:buChar char="○"/>
              <a:defRPr i="0" sz="2400" u="none" cap="none" strike="noStrike">
                <a:solidFill>
                  <a:schemeClr val="dk1"/>
                </a:solidFill>
                <a:latin typeface="Open Sans"/>
                <a:ea typeface="Open Sans"/>
                <a:cs typeface="Open Sans"/>
                <a:sym typeface="Open Sans"/>
              </a:defRPr>
            </a:lvl2pPr>
            <a:lvl3pPr indent="-381000" lvl="2" marL="1371600" rtl="0" algn="l">
              <a:spcBef>
                <a:spcPts val="0"/>
              </a:spcBef>
              <a:spcAft>
                <a:spcPts val="0"/>
              </a:spcAft>
              <a:buClr>
                <a:schemeClr val="dk1"/>
              </a:buClr>
              <a:buSzPts val="2400"/>
              <a:buFont typeface="Open Sans"/>
              <a:buChar char="■"/>
              <a:defRPr i="0" sz="2400" u="none" cap="none" strike="noStrike">
                <a:solidFill>
                  <a:schemeClr val="dk1"/>
                </a:solidFill>
                <a:latin typeface="Open Sans"/>
                <a:ea typeface="Open Sans"/>
                <a:cs typeface="Open Sans"/>
                <a:sym typeface="Open Sans"/>
              </a:defRPr>
            </a:lvl3pPr>
            <a:lvl4pPr indent="-342900" lvl="3" marL="18288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4pPr>
            <a:lvl5pPr indent="-342900" lvl="4" marL="22860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5pPr>
            <a:lvl6pPr indent="-342900" lvl="5" marL="27432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6pPr>
            <a:lvl7pPr indent="-342900" lvl="6" marL="32004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7pPr>
            <a:lvl8pPr indent="-342900" lvl="7" marL="36576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8pPr>
            <a:lvl9pPr indent="-342900" lvl="8" marL="4114800" rtl="0" algn="l">
              <a:spcBef>
                <a:spcPts val="0"/>
              </a:spcBef>
              <a:spcAft>
                <a:spcPts val="0"/>
              </a:spcAft>
              <a:buClr>
                <a:schemeClr val="dk1"/>
              </a:buClr>
              <a:buSzPts val="1800"/>
              <a:buFont typeface="Open Sans"/>
              <a:buChar char="■"/>
              <a:defRPr i="0" sz="1800" u="none" cap="none" strike="noStrike">
                <a:solidFill>
                  <a:schemeClr val="dk1"/>
                </a:solidFill>
                <a:latin typeface="Open Sans"/>
                <a:ea typeface="Open Sans"/>
                <a:cs typeface="Open Sans"/>
                <a:sym typeface="Open Sans"/>
              </a:defRPr>
            </a:lvl9pPr>
          </a:lstStyle>
          <a:p/>
        </p:txBody>
      </p:sp>
      <p:cxnSp>
        <p:nvCxnSpPr>
          <p:cNvPr id="8" name="Google Shape;8;p1"/>
          <p:cNvCxnSpPr/>
          <p:nvPr/>
        </p:nvCxnSpPr>
        <p:spPr>
          <a:xfrm>
            <a:off x="457200" y="5023260"/>
            <a:ext cx="8229600" cy="0"/>
          </a:xfrm>
          <a:prstGeom prst="straightConnector1">
            <a:avLst/>
          </a:prstGeom>
          <a:noFill/>
          <a:ln cap="flat" cmpd="sng" w="50800">
            <a:solidFill>
              <a:schemeClr val="lt2"/>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1" Type="http://schemas.openxmlformats.org/officeDocument/2006/relationships/slide" Target="/ppt/slides/slide21.xml"/><Relationship Id="rId10" Type="http://schemas.openxmlformats.org/officeDocument/2006/relationships/slide" Target="/ppt/slides/slide20.xml"/><Relationship Id="rId13" Type="http://schemas.openxmlformats.org/officeDocument/2006/relationships/slide" Target="/ppt/slides/slide23.xml"/><Relationship Id="rId12" Type="http://schemas.openxmlformats.org/officeDocument/2006/relationships/slide" Target="/ppt/slides/slide22.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16.xml"/><Relationship Id="rId15" Type="http://schemas.openxmlformats.org/officeDocument/2006/relationships/slide" Target="/ppt/slides/slide28.xml"/><Relationship Id="rId14" Type="http://schemas.openxmlformats.org/officeDocument/2006/relationships/slide" Target="/ppt/slides/slide27.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9.xml"/><Relationship Id="rId8" Type="http://schemas.openxmlformats.org/officeDocument/2006/relationships/slide" Target="/ppt/slides/slide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github.com/KiCad/kicad-packages3D" TargetMode="External"/><Relationship Id="rId4" Type="http://schemas.openxmlformats.org/officeDocument/2006/relationships/hyperlink" Target="https://github.com/easyw/kicad-3d-models-in-freecad" TargetMode="External"/><Relationship Id="rId5" Type="http://schemas.openxmlformats.org/officeDocument/2006/relationships/hyperlink" Target="https://github.com/jmwright/cadquery-freecad-module" TargetMode="External"/><Relationship Id="rId6" Type="http://schemas.openxmlformats.org/officeDocument/2006/relationships/hyperlink" Target="https://github.com/FreeCAD/FreeCAD-library" TargetMode="External"/><Relationship Id="rId7" Type="http://schemas.openxmlformats.org/officeDocument/2006/relationships/hyperlink" Target="https://www.youtube.com/watch?v=lxhBNOE7GV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github.com/KiCad/kicad-packages3D" TargetMode="External"/><Relationship Id="rId4" Type="http://schemas.openxmlformats.org/officeDocument/2006/relationships/hyperlink" Target="https://github.com/KiCad/kicad-packages3D/tree/master/Vrml_materials_doc" TargetMode="External"/><Relationship Id="rId5" Type="http://schemas.openxmlformats.org/officeDocument/2006/relationships/hyperlink" Target="http://kicad_3d-viewer_component-materials-reference-list_marioluzeiro" TargetMode="External"/><Relationship Id="rId6" Type="http://schemas.openxmlformats.org/officeDocument/2006/relationships/hyperlink" Target="https://github.com/KiCad/kicad-packages3D/blob/master/Vrml_materials_doc/KiCad_3D-Viewer_Illumination_model_and_materials-MarioLuzeiro.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5.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8.png"/><Relationship Id="rId4" Type="http://schemas.openxmlformats.org/officeDocument/2006/relationships/hyperlink" Target="https://www.youtube.com/watch?v=6R6UEUScjgA" TargetMode="External"/><Relationship Id="rId5" Type="http://schemas.openxmlformats.org/officeDocument/2006/relationships/hyperlink" Target="https://hackaday.io/project/161114-kicad-stepup-a-seamless-ecad-mcad-synchronizatio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5.pn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11" Type="http://schemas.openxmlformats.org/officeDocument/2006/relationships/image" Target="../media/image16.png"/><Relationship Id="rId10" Type="http://schemas.openxmlformats.org/officeDocument/2006/relationships/image" Target="../media/image12.png"/><Relationship Id="rId13" Type="http://schemas.openxmlformats.org/officeDocument/2006/relationships/image" Target="../media/image9.png"/><Relationship Id="rId12"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bit.ly/anool_kicon" TargetMode="External"/><Relationship Id="rId4" Type="http://schemas.openxmlformats.org/officeDocument/2006/relationships/hyperlink" Target="https://github.com/Anool/kicon2019" TargetMode="External"/><Relationship Id="rId9" Type="http://schemas.openxmlformats.org/officeDocument/2006/relationships/image" Target="../media/image17.png"/><Relationship Id="rId5" Type="http://schemas.openxmlformats.org/officeDocument/2006/relationships/hyperlink" Target="mailto:anool.m@gmail.com" TargetMode="External"/><Relationship Id="rId6" Type="http://schemas.openxmlformats.org/officeDocument/2006/relationships/hyperlink" Target="http://www.wyolum.com" TargetMode="External"/><Relationship Id="rId7" Type="http://schemas.openxmlformats.org/officeDocument/2006/relationships/hyperlink" Target="http://www.makersasylum.com" TargetMode="External"/><Relationship Id="rId8" Type="http://schemas.openxmlformats.org/officeDocument/2006/relationships/hyperlink" Target="http://www.hackaday.com/author/anoo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hyperlink" Target="https://wyolum.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www.freecadweb.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hyperlink" Target="https://github.com/jmwright/cadquery-freecad-module" TargetMode="External"/><Relationship Id="rId5" Type="http://schemas.openxmlformats.org/officeDocument/2006/relationships/hyperlink" Target="https://www.freecadweb.org/wiki/KicadStepUp_Workbenc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 name="Shape 35"/>
        <p:cNvGrpSpPr/>
        <p:nvPr/>
      </p:nvGrpSpPr>
      <p:grpSpPr>
        <a:xfrm>
          <a:off x="0" y="0"/>
          <a:ext cx="0" cy="0"/>
          <a:chOff x="0" y="0"/>
          <a:chExt cx="0" cy="0"/>
        </a:xfrm>
      </p:grpSpPr>
      <p:sp>
        <p:nvSpPr>
          <p:cNvPr id="36" name="Google Shape;36;p8"/>
          <p:cNvSpPr txBox="1"/>
          <p:nvPr>
            <p:ph type="ctrTitle"/>
          </p:nvPr>
        </p:nvSpPr>
        <p:spPr>
          <a:xfrm>
            <a:off x="457200" y="563756"/>
            <a:ext cx="8229600" cy="22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4800"/>
              <a:t>Fast 3D model creation using FreeCAD</a:t>
            </a:r>
            <a:endParaRPr b="1" sz="4800"/>
          </a:p>
        </p:txBody>
      </p:sp>
      <p:sp>
        <p:nvSpPr>
          <p:cNvPr id="37" name="Google Shape;37;p8"/>
          <p:cNvSpPr txBox="1"/>
          <p:nvPr>
            <p:ph idx="1" type="subTitle"/>
          </p:nvPr>
        </p:nvSpPr>
        <p:spPr>
          <a:xfrm>
            <a:off x="457200" y="3716392"/>
            <a:ext cx="8229600" cy="123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www.wyolum.com</a:t>
            </a:r>
            <a:endParaRPr sz="3600"/>
          </a:p>
        </p:txBody>
      </p:sp>
      <p:sp>
        <p:nvSpPr>
          <p:cNvPr id="38" name="Google Shape;38;p8"/>
          <p:cNvSpPr txBox="1"/>
          <p:nvPr>
            <p:ph type="ctrTitle"/>
          </p:nvPr>
        </p:nvSpPr>
        <p:spPr>
          <a:xfrm>
            <a:off x="457200" y="2954009"/>
            <a:ext cx="8229600" cy="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t>Anool Mahidharia</a:t>
            </a:r>
            <a:endParaRPr b="1" sz="3600"/>
          </a:p>
        </p:txBody>
      </p:sp>
      <p:pic>
        <p:nvPicPr>
          <p:cNvPr id="39" name="Google Shape;39;p8"/>
          <p:cNvPicPr preferRelativeResize="0"/>
          <p:nvPr/>
        </p:nvPicPr>
        <p:blipFill>
          <a:blip r:embed="rId3">
            <a:alphaModFix/>
          </a:blip>
          <a:stretch>
            <a:fillRect/>
          </a:stretch>
        </p:blipFill>
        <p:spPr>
          <a:xfrm>
            <a:off x="6031894" y="4207336"/>
            <a:ext cx="1991181" cy="74161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12" name="Google Shape;112;p17"/>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Sketches, Constraints, Extrude, Revolve, Pocket</a:t>
            </a:r>
            <a:endParaRPr/>
          </a:p>
          <a:p>
            <a:pPr indent="0" lvl="0" marL="0" rtl="0" algn="l">
              <a:spcBef>
                <a:spcPts val="0"/>
              </a:spcBef>
              <a:spcAft>
                <a:spcPts val="0"/>
              </a:spcAft>
              <a:buNone/>
            </a:pPr>
            <a:r>
              <a:t/>
            </a:r>
            <a:endParaRPr/>
          </a:p>
        </p:txBody>
      </p:sp>
      <p:pic>
        <p:nvPicPr>
          <p:cNvPr id="113" name="Google Shape;113;p17"/>
          <p:cNvPicPr preferRelativeResize="0"/>
          <p:nvPr/>
        </p:nvPicPr>
        <p:blipFill rotWithShape="1">
          <a:blip r:embed="rId3">
            <a:alphaModFix/>
          </a:blip>
          <a:srcRect b="0" l="1978" r="1978" t="0"/>
          <a:stretch/>
        </p:blipFill>
        <p:spPr>
          <a:xfrm>
            <a:off x="462700" y="1331193"/>
            <a:ext cx="6172200" cy="34742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19" name="Google Shape;119;p18"/>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Sketches, Constraints, Extrude, Revolve, Pocket</a:t>
            </a:r>
            <a:endParaRPr/>
          </a:p>
        </p:txBody>
      </p:sp>
      <p:pic>
        <p:nvPicPr>
          <p:cNvPr id="120" name="Google Shape;120;p18"/>
          <p:cNvPicPr preferRelativeResize="0"/>
          <p:nvPr/>
        </p:nvPicPr>
        <p:blipFill rotWithShape="1">
          <a:blip r:embed="rId3">
            <a:alphaModFix/>
          </a:blip>
          <a:srcRect b="0" l="1978" r="1978" t="0"/>
          <a:stretch/>
        </p:blipFill>
        <p:spPr>
          <a:xfrm>
            <a:off x="462700" y="1331193"/>
            <a:ext cx="6172200" cy="34742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26" name="Google Shape;126;p19"/>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Revolve, Sweep, Mirror</a:t>
            </a:r>
            <a:endParaRPr/>
          </a:p>
        </p:txBody>
      </p:sp>
      <p:pic>
        <p:nvPicPr>
          <p:cNvPr id="127" name="Google Shape;127;p19"/>
          <p:cNvPicPr preferRelativeResize="0"/>
          <p:nvPr/>
        </p:nvPicPr>
        <p:blipFill>
          <a:blip r:embed="rId3">
            <a:alphaModFix/>
          </a:blip>
          <a:stretch>
            <a:fillRect/>
          </a:stretch>
        </p:blipFill>
        <p:spPr>
          <a:xfrm>
            <a:off x="457200" y="1276163"/>
            <a:ext cx="6176325" cy="35969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33" name="Google Shape;133;p20"/>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Revolve, Sweep, Mirror</a:t>
            </a:r>
            <a:endParaRPr/>
          </a:p>
        </p:txBody>
      </p:sp>
      <p:pic>
        <p:nvPicPr>
          <p:cNvPr id="134" name="Google Shape;134;p20"/>
          <p:cNvPicPr preferRelativeResize="0"/>
          <p:nvPr/>
        </p:nvPicPr>
        <p:blipFill rotWithShape="1">
          <a:blip r:embed="rId3">
            <a:alphaModFix/>
          </a:blip>
          <a:srcRect b="0" l="3583" r="3583" t="0"/>
          <a:stretch/>
        </p:blipFill>
        <p:spPr>
          <a:xfrm>
            <a:off x="457200" y="1276163"/>
            <a:ext cx="6176323" cy="35969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40" name="Google Shape;140;p21"/>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Revolve, Sweep, Mirror</a:t>
            </a:r>
            <a:endParaRPr/>
          </a:p>
        </p:txBody>
      </p:sp>
      <p:pic>
        <p:nvPicPr>
          <p:cNvPr id="141" name="Google Shape;141;p21"/>
          <p:cNvPicPr preferRelativeResize="0"/>
          <p:nvPr/>
        </p:nvPicPr>
        <p:blipFill rotWithShape="1">
          <a:blip r:embed="rId3">
            <a:alphaModFix/>
          </a:blip>
          <a:srcRect b="0" l="3583" r="3583" t="0"/>
          <a:stretch/>
        </p:blipFill>
        <p:spPr>
          <a:xfrm>
            <a:off x="457200" y="1276163"/>
            <a:ext cx="6176323" cy="35969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47" name="Google Shape;147;p22"/>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Revolve, Sweep, Mirror</a:t>
            </a:r>
            <a:endParaRPr/>
          </a:p>
        </p:txBody>
      </p:sp>
      <p:pic>
        <p:nvPicPr>
          <p:cNvPr id="148" name="Google Shape;148;p22"/>
          <p:cNvPicPr preferRelativeResize="0"/>
          <p:nvPr/>
        </p:nvPicPr>
        <p:blipFill rotWithShape="1">
          <a:blip r:embed="rId3">
            <a:alphaModFix/>
          </a:blip>
          <a:srcRect b="0" l="3583" r="3583" t="0"/>
          <a:stretch/>
        </p:blipFill>
        <p:spPr>
          <a:xfrm>
            <a:off x="457200" y="1276163"/>
            <a:ext cx="6176323" cy="35969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SPREADSHEET workbench</a:t>
            </a:r>
            <a:endParaRPr/>
          </a:p>
        </p:txBody>
      </p:sp>
      <p:sp>
        <p:nvSpPr>
          <p:cNvPr id="154" name="Google Shape;154;p23"/>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Parametric design</a:t>
            </a:r>
            <a:endParaRPr/>
          </a:p>
        </p:txBody>
      </p:sp>
      <p:pic>
        <p:nvPicPr>
          <p:cNvPr id="155" name="Google Shape;155;p23"/>
          <p:cNvPicPr preferRelativeResize="0"/>
          <p:nvPr/>
        </p:nvPicPr>
        <p:blipFill>
          <a:blip r:embed="rId3">
            <a:alphaModFix/>
          </a:blip>
          <a:stretch>
            <a:fillRect/>
          </a:stretch>
        </p:blipFill>
        <p:spPr>
          <a:xfrm>
            <a:off x="462700" y="1328438"/>
            <a:ext cx="6172199" cy="34015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SPREADSHEET workbench</a:t>
            </a:r>
            <a:endParaRPr/>
          </a:p>
        </p:txBody>
      </p:sp>
      <p:sp>
        <p:nvSpPr>
          <p:cNvPr id="161" name="Google Shape;161;p24"/>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Parametric design</a:t>
            </a:r>
            <a:endParaRPr/>
          </a:p>
        </p:txBody>
      </p:sp>
      <p:pic>
        <p:nvPicPr>
          <p:cNvPr id="162" name="Google Shape;162;p24"/>
          <p:cNvPicPr preferRelativeResize="0"/>
          <p:nvPr/>
        </p:nvPicPr>
        <p:blipFill rotWithShape="1">
          <a:blip r:embed="rId3">
            <a:alphaModFix/>
          </a:blip>
          <a:srcRect b="0" l="951" r="951" t="0"/>
          <a:stretch/>
        </p:blipFill>
        <p:spPr>
          <a:xfrm>
            <a:off x="462700" y="1328438"/>
            <a:ext cx="6172200" cy="34015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SPREADSHEET workbench</a:t>
            </a:r>
            <a:endParaRPr/>
          </a:p>
        </p:txBody>
      </p:sp>
      <p:sp>
        <p:nvSpPr>
          <p:cNvPr id="168" name="Google Shape;168;p25"/>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Parametric design</a:t>
            </a:r>
            <a:endParaRPr/>
          </a:p>
        </p:txBody>
      </p:sp>
      <p:pic>
        <p:nvPicPr>
          <p:cNvPr id="169" name="Google Shape;169;p25"/>
          <p:cNvPicPr preferRelativeResize="0"/>
          <p:nvPr/>
        </p:nvPicPr>
        <p:blipFill rotWithShape="1">
          <a:blip r:embed="rId3">
            <a:alphaModFix/>
          </a:blip>
          <a:srcRect b="0" l="951" r="951" t="0"/>
          <a:stretch/>
        </p:blipFill>
        <p:spPr>
          <a:xfrm>
            <a:off x="462700" y="1328438"/>
            <a:ext cx="6172200" cy="340155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SPREADSHEET workbench</a:t>
            </a:r>
            <a:endParaRPr/>
          </a:p>
        </p:txBody>
      </p:sp>
      <p:sp>
        <p:nvSpPr>
          <p:cNvPr id="175" name="Google Shape;175;p26"/>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Parametric design</a:t>
            </a:r>
            <a:endParaRPr/>
          </a:p>
        </p:txBody>
      </p:sp>
      <p:pic>
        <p:nvPicPr>
          <p:cNvPr id="176" name="Google Shape;176;p26"/>
          <p:cNvPicPr preferRelativeResize="0"/>
          <p:nvPr/>
        </p:nvPicPr>
        <p:blipFill rotWithShape="1">
          <a:blip r:embed="rId3">
            <a:alphaModFix/>
          </a:blip>
          <a:srcRect b="0" l="951" r="951" t="0"/>
          <a:stretch/>
        </p:blipFill>
        <p:spPr>
          <a:xfrm>
            <a:off x="462700" y="1328438"/>
            <a:ext cx="6172200" cy="340155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9"/>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45" name="Google Shape;45;p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u="sng">
                <a:solidFill>
                  <a:schemeClr val="hlink"/>
                </a:solidFill>
                <a:hlinkClick action="ppaction://hlinksldjump" r:id="rId3"/>
              </a:rPr>
              <a:t>WYOLUM EMERGENTS</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4"/>
              </a:rPr>
              <a:t>FreeCAD</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5"/>
              </a:rPr>
              <a:t>Preferences / Views / Navigation</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6"/>
              </a:rPr>
              <a:t>PART workbench</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7"/>
              </a:rPr>
              <a:t>PART DESIGN workbench</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8"/>
              </a:rPr>
              <a:t>PART DESIGN workbench..</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9"/>
              </a:rPr>
              <a:t>SPREADSHEET workbench</a:t>
            </a:r>
            <a:endParaRPr sz="1800"/>
          </a:p>
        </p:txBody>
      </p:sp>
      <p:sp>
        <p:nvSpPr>
          <p:cNvPr id="46" name="Google Shape;46;p9"/>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Fast 3D model creation using FreeCAD</a:t>
            </a:r>
            <a:endParaRPr sz="2400"/>
          </a:p>
        </p:txBody>
      </p:sp>
      <p:sp>
        <p:nvSpPr>
          <p:cNvPr id="47" name="Google Shape;47;p9"/>
          <p:cNvSpPr txBox="1"/>
          <p:nvPr>
            <p:ph idx="1" type="body"/>
          </p:nvPr>
        </p:nvSpPr>
        <p:spPr>
          <a:xfrm>
            <a:off x="4572000" y="1200150"/>
            <a:ext cx="4114800" cy="3725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u="sng">
                <a:solidFill>
                  <a:schemeClr val="hlink"/>
                </a:solidFill>
                <a:hlinkClick action="ppaction://hlinksldjump" r:id="rId10"/>
              </a:rPr>
              <a:t>CADquery workbench</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11"/>
              </a:rPr>
              <a:t>LINKS</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12"/>
              </a:rPr>
              <a:t>KiCad Best Practises</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13"/>
              </a:rPr>
              <a:t>KiCad StepUp Tools workbench</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14"/>
              </a:rPr>
              <a:t>Enclosure Design</a:t>
            </a:r>
            <a:endParaRPr sz="1800"/>
          </a:p>
          <a:p>
            <a:pPr indent="0" lvl="0" marL="0" rtl="0" algn="l">
              <a:lnSpc>
                <a:spcPct val="150000"/>
              </a:lnSpc>
              <a:spcBef>
                <a:spcPts val="0"/>
              </a:spcBef>
              <a:spcAft>
                <a:spcPts val="0"/>
              </a:spcAft>
              <a:buNone/>
            </a:pPr>
            <a:r>
              <a:rPr lang="en" sz="1800" u="sng">
                <a:solidFill>
                  <a:schemeClr val="hlink"/>
                </a:solidFill>
                <a:hlinkClick action="ppaction://hlinksldjump" r:id="rId15"/>
              </a:rPr>
              <a:t>Thanks..</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CADquery workbench</a:t>
            </a:r>
            <a:endParaRPr/>
          </a:p>
        </p:txBody>
      </p:sp>
      <p:sp>
        <p:nvSpPr>
          <p:cNvPr id="182" name="Google Shape;182;p27"/>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Programmatic parametric design</a:t>
            </a:r>
            <a:endParaRPr/>
          </a:p>
        </p:txBody>
      </p:sp>
      <p:pic>
        <p:nvPicPr>
          <p:cNvPr id="183" name="Google Shape;183;p27"/>
          <p:cNvPicPr preferRelativeResize="0"/>
          <p:nvPr/>
        </p:nvPicPr>
        <p:blipFill>
          <a:blip r:embed="rId3">
            <a:alphaModFix/>
          </a:blip>
          <a:stretch>
            <a:fillRect/>
          </a:stretch>
        </p:blipFill>
        <p:spPr>
          <a:xfrm>
            <a:off x="457200" y="1163213"/>
            <a:ext cx="4880306" cy="3438862"/>
          </a:xfrm>
          <a:prstGeom prst="rect">
            <a:avLst/>
          </a:prstGeom>
          <a:noFill/>
          <a:ln>
            <a:noFill/>
          </a:ln>
        </p:spPr>
      </p:pic>
      <p:sp>
        <p:nvSpPr>
          <p:cNvPr id="184" name="Google Shape;184;p27"/>
          <p:cNvSpPr txBox="1"/>
          <p:nvPr/>
        </p:nvSpPr>
        <p:spPr>
          <a:xfrm>
            <a:off x="2585200" y="4579950"/>
            <a:ext cx="6107100" cy="417300"/>
          </a:xfrm>
          <a:prstGeom prst="rect">
            <a:avLst/>
          </a:prstGeom>
          <a:solidFill>
            <a:srgbClr val="CCCC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Open Sans"/>
                <a:ea typeface="Open Sans"/>
                <a:cs typeface="Open Sans"/>
                <a:sym typeface="Open Sans"/>
              </a:rPr>
              <a:t>https://github.com/dcowden/cadquery</a:t>
            </a:r>
            <a:endParaRPr b="1" sz="2400">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8"/>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LINKS</a:t>
            </a:r>
            <a:endParaRPr/>
          </a:p>
        </p:txBody>
      </p:sp>
      <p:sp>
        <p:nvSpPr>
          <p:cNvPr id="190" name="Google Shape;190;p28"/>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600"/>
              </a:spcBef>
              <a:spcAft>
                <a:spcPts val="0"/>
              </a:spcAft>
              <a:buSzPts val="1800"/>
              <a:buChar char="●"/>
            </a:pPr>
            <a:r>
              <a:rPr lang="en" sz="1800" u="sng">
                <a:solidFill>
                  <a:schemeClr val="hlink"/>
                </a:solidFill>
                <a:hlinkClick r:id="rId3"/>
              </a:rPr>
              <a:t>Official KiCad 3D model libraries for rendering and MCAD integration</a:t>
            </a:r>
            <a:endParaRPr sz="1800"/>
          </a:p>
          <a:p>
            <a:pPr indent="-342900" lvl="0" marL="457200" rtl="0" algn="l">
              <a:lnSpc>
                <a:spcPct val="150000"/>
              </a:lnSpc>
              <a:spcBef>
                <a:spcPts val="0"/>
              </a:spcBef>
              <a:spcAft>
                <a:spcPts val="0"/>
              </a:spcAft>
              <a:buSzPts val="1800"/>
              <a:buChar char="●"/>
            </a:pPr>
            <a:r>
              <a:rPr lang="en" sz="1800" u="sng">
                <a:solidFill>
                  <a:schemeClr val="hlink"/>
                </a:solidFill>
                <a:hlinkClick r:id="rId4"/>
              </a:rPr>
              <a:t>KiCad 3d models using CADquery in FreeCAD by easyw</a:t>
            </a:r>
            <a:endParaRPr sz="1800"/>
          </a:p>
          <a:p>
            <a:pPr indent="-342900" lvl="0" marL="457200" rtl="0" algn="l">
              <a:lnSpc>
                <a:spcPct val="150000"/>
              </a:lnSpc>
              <a:spcBef>
                <a:spcPts val="0"/>
              </a:spcBef>
              <a:spcAft>
                <a:spcPts val="0"/>
              </a:spcAft>
              <a:buSzPts val="1800"/>
              <a:buChar char="●"/>
            </a:pPr>
            <a:r>
              <a:rPr lang="en" sz="1800" u="sng">
                <a:solidFill>
                  <a:schemeClr val="hlink"/>
                </a:solidFill>
                <a:hlinkClick r:id="rId5"/>
              </a:rPr>
              <a:t>A module-workbench combo that adds a CadQuery editor to FreeCAD</a:t>
            </a:r>
            <a:endParaRPr sz="1800"/>
          </a:p>
          <a:p>
            <a:pPr indent="-342900" lvl="0" marL="457200" rtl="0" algn="l">
              <a:lnSpc>
                <a:spcPct val="150000"/>
              </a:lnSpc>
              <a:spcBef>
                <a:spcPts val="0"/>
              </a:spcBef>
              <a:spcAft>
                <a:spcPts val="0"/>
              </a:spcAft>
              <a:buSzPts val="1800"/>
              <a:buChar char="●"/>
            </a:pPr>
            <a:r>
              <a:rPr lang="en" sz="1800"/>
              <a:t>FreeCAD - </a:t>
            </a:r>
            <a:r>
              <a:rPr lang="en" sz="1800" u="sng">
                <a:solidFill>
                  <a:schemeClr val="hlink"/>
                </a:solidFill>
                <a:hlinkClick r:id="rId6"/>
              </a:rPr>
              <a:t>library of Parts</a:t>
            </a:r>
            <a:endParaRPr sz="1800"/>
          </a:p>
          <a:p>
            <a:pPr indent="-342900" lvl="0" marL="457200" rtl="0" algn="l">
              <a:lnSpc>
                <a:spcPct val="150000"/>
              </a:lnSpc>
              <a:spcBef>
                <a:spcPts val="0"/>
              </a:spcBef>
              <a:spcAft>
                <a:spcPts val="0"/>
              </a:spcAft>
              <a:buSzPts val="1800"/>
              <a:buChar char="●"/>
            </a:pPr>
            <a:r>
              <a:rPr lang="en" sz="1800"/>
              <a:t>Video - </a:t>
            </a:r>
            <a:r>
              <a:rPr lang="en" sz="1800" u="sng">
                <a:solidFill>
                  <a:schemeClr val="hlink"/>
                </a:solidFill>
                <a:hlinkClick r:id="rId7"/>
              </a:rPr>
              <a:t>Getting started with CADquery scripting</a:t>
            </a:r>
            <a:endParaRPr sz="1800"/>
          </a:p>
        </p:txBody>
      </p:sp>
      <p:sp>
        <p:nvSpPr>
          <p:cNvPr id="191" name="Google Shape;191;p28"/>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reference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KiCad Best Practises</a:t>
            </a:r>
            <a:endParaRPr/>
          </a:p>
        </p:txBody>
      </p:sp>
      <p:sp>
        <p:nvSpPr>
          <p:cNvPr id="197" name="Google Shape;197;p29"/>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419100" lvl="0" marL="457200" rtl="0" algn="l">
              <a:spcBef>
                <a:spcPts val="600"/>
              </a:spcBef>
              <a:spcAft>
                <a:spcPts val="0"/>
              </a:spcAft>
              <a:buSzPts val="3000"/>
              <a:buChar char="●"/>
            </a:pPr>
            <a:r>
              <a:rPr lang="en" u="sng">
                <a:solidFill>
                  <a:schemeClr val="hlink"/>
                </a:solidFill>
                <a:hlinkClick r:id="rId3"/>
              </a:rPr>
              <a:t>Preferred method to create 3D models</a:t>
            </a:r>
            <a:endParaRPr/>
          </a:p>
          <a:p>
            <a:pPr indent="-419100" lvl="0" marL="457200" rtl="0" algn="l">
              <a:spcBef>
                <a:spcPts val="2000"/>
              </a:spcBef>
              <a:spcAft>
                <a:spcPts val="0"/>
              </a:spcAft>
              <a:buSzPts val="3000"/>
              <a:buChar char="●"/>
            </a:pPr>
            <a:r>
              <a:rPr lang="en" u="sng">
                <a:solidFill>
                  <a:schemeClr val="hlink"/>
                </a:solidFill>
                <a:hlinkClick r:id="rId4"/>
              </a:rPr>
              <a:t>VRML Materials Docs</a:t>
            </a:r>
            <a:endParaRPr/>
          </a:p>
          <a:p>
            <a:pPr indent="-381000" lvl="1" marL="914400" rtl="0" algn="l">
              <a:spcBef>
                <a:spcPts val="2000"/>
              </a:spcBef>
              <a:spcAft>
                <a:spcPts val="0"/>
              </a:spcAft>
              <a:buSzPts val="2400"/>
              <a:buChar char="○"/>
            </a:pPr>
            <a:r>
              <a:rPr lang="en" u="sng">
                <a:solidFill>
                  <a:schemeClr val="hlink"/>
                </a:solidFill>
                <a:hlinkClick r:id="rId5"/>
              </a:rPr>
              <a:t>KiCad_3D-Viewer_component-materials-reference-list_MarioLuzeiro</a:t>
            </a:r>
            <a:endParaRPr/>
          </a:p>
          <a:p>
            <a:pPr indent="-381000" lvl="1" marL="914400" rtl="0" algn="l">
              <a:spcBef>
                <a:spcPts val="2000"/>
              </a:spcBef>
              <a:spcAft>
                <a:spcPts val="2000"/>
              </a:spcAft>
              <a:buSzPts val="2400"/>
              <a:buChar char="○"/>
            </a:pPr>
            <a:r>
              <a:rPr lang="en" u="sng">
                <a:solidFill>
                  <a:schemeClr val="hlink"/>
                </a:solidFill>
                <a:hlinkClick r:id="rId6"/>
              </a:rPr>
              <a:t>KiCad_3D-Viewer_Illumination_model_and_materials-MarioLuzeiro</a:t>
            </a:r>
            <a:endParaRPr/>
          </a:p>
        </p:txBody>
      </p:sp>
      <p:sp>
        <p:nvSpPr>
          <p:cNvPr id="198" name="Google Shape;198;p29"/>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Ambient, Diffuse, Specular, Shininess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KiCad StepUp Tools workbench</a:t>
            </a:r>
            <a:endParaRPr/>
          </a:p>
        </p:txBody>
      </p:sp>
      <p:sp>
        <p:nvSpPr>
          <p:cNvPr id="204" name="Google Shape;204;p30"/>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easyw / Maurice / maui</a:t>
            </a:r>
            <a:endParaRPr/>
          </a:p>
        </p:txBody>
      </p:sp>
      <p:pic>
        <p:nvPicPr>
          <p:cNvPr id="205" name="Google Shape;205;p30"/>
          <p:cNvPicPr preferRelativeResize="0"/>
          <p:nvPr/>
        </p:nvPicPr>
        <p:blipFill>
          <a:blip r:embed="rId3">
            <a:alphaModFix/>
          </a:blip>
          <a:stretch>
            <a:fillRect/>
          </a:stretch>
        </p:blipFill>
        <p:spPr>
          <a:xfrm>
            <a:off x="457200" y="1277513"/>
            <a:ext cx="6172200" cy="3471876"/>
          </a:xfrm>
          <a:prstGeom prst="rect">
            <a:avLst/>
          </a:prstGeom>
          <a:noFill/>
          <a:ln>
            <a:noFill/>
          </a:ln>
        </p:spPr>
      </p:pic>
      <p:sp>
        <p:nvSpPr>
          <p:cNvPr id="206" name="Google Shape;206;p30"/>
          <p:cNvSpPr txBox="1"/>
          <p:nvPr/>
        </p:nvSpPr>
        <p:spPr>
          <a:xfrm>
            <a:off x="1825500" y="4579950"/>
            <a:ext cx="6866700" cy="4173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Open Sans"/>
                <a:ea typeface="Open Sans"/>
                <a:cs typeface="Open Sans"/>
                <a:sym typeface="Open Sans"/>
              </a:rPr>
              <a:t>https://github.com/easyw/kicadStepUpMod</a:t>
            </a:r>
            <a:endParaRPr b="1" sz="2400">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1"/>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KiCad StepUp Tools workbench</a:t>
            </a:r>
            <a:endParaRPr/>
          </a:p>
        </p:txBody>
      </p:sp>
      <p:sp>
        <p:nvSpPr>
          <p:cNvPr id="212" name="Google Shape;212;p31"/>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easyw / Maurice / maui</a:t>
            </a:r>
            <a:endParaRPr/>
          </a:p>
        </p:txBody>
      </p:sp>
      <p:pic>
        <p:nvPicPr>
          <p:cNvPr id="213" name="Google Shape;213;p31"/>
          <p:cNvPicPr preferRelativeResize="0"/>
          <p:nvPr/>
        </p:nvPicPr>
        <p:blipFill rotWithShape="1">
          <a:blip r:embed="rId3">
            <a:alphaModFix/>
          </a:blip>
          <a:srcRect b="0" l="1941" r="1950" t="0"/>
          <a:stretch/>
        </p:blipFill>
        <p:spPr>
          <a:xfrm>
            <a:off x="457200" y="1277513"/>
            <a:ext cx="6172200" cy="3471876"/>
          </a:xfrm>
          <a:prstGeom prst="rect">
            <a:avLst/>
          </a:prstGeom>
          <a:noFill/>
          <a:ln>
            <a:noFill/>
          </a:ln>
        </p:spPr>
      </p:pic>
      <p:pic>
        <p:nvPicPr>
          <p:cNvPr id="214" name="Google Shape;214;p31"/>
          <p:cNvPicPr preferRelativeResize="0"/>
          <p:nvPr/>
        </p:nvPicPr>
        <p:blipFill>
          <a:blip r:embed="rId4">
            <a:alphaModFix/>
          </a:blip>
          <a:stretch>
            <a:fillRect/>
          </a:stretch>
        </p:blipFill>
        <p:spPr>
          <a:xfrm>
            <a:off x="7535000" y="1277525"/>
            <a:ext cx="1157292" cy="34718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2"/>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KiCad StepUp Tools workbench</a:t>
            </a:r>
            <a:endParaRPr/>
          </a:p>
        </p:txBody>
      </p:sp>
      <p:sp>
        <p:nvSpPr>
          <p:cNvPr id="220" name="Google Shape;220;p32"/>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easyw / Maurice / maui</a:t>
            </a:r>
            <a:endParaRPr/>
          </a:p>
        </p:txBody>
      </p:sp>
      <p:pic>
        <p:nvPicPr>
          <p:cNvPr id="221" name="Google Shape;221;p32"/>
          <p:cNvPicPr preferRelativeResize="0"/>
          <p:nvPr/>
        </p:nvPicPr>
        <p:blipFill rotWithShape="1">
          <a:blip r:embed="rId3">
            <a:alphaModFix/>
          </a:blip>
          <a:srcRect b="0" l="1848" r="1858" t="0"/>
          <a:stretch/>
        </p:blipFill>
        <p:spPr>
          <a:xfrm>
            <a:off x="457200" y="1277513"/>
            <a:ext cx="6172200" cy="3471876"/>
          </a:xfrm>
          <a:prstGeom prst="rect">
            <a:avLst/>
          </a:prstGeom>
          <a:noFill/>
          <a:ln>
            <a:noFill/>
          </a:ln>
        </p:spPr>
      </p:pic>
      <p:pic>
        <p:nvPicPr>
          <p:cNvPr id="222" name="Google Shape;222;p32"/>
          <p:cNvPicPr preferRelativeResize="0"/>
          <p:nvPr/>
        </p:nvPicPr>
        <p:blipFill>
          <a:blip r:embed="rId4">
            <a:alphaModFix/>
          </a:blip>
          <a:stretch>
            <a:fillRect/>
          </a:stretch>
        </p:blipFill>
        <p:spPr>
          <a:xfrm>
            <a:off x="7535000" y="1277525"/>
            <a:ext cx="1157292" cy="3471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3"/>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KiCad StepUp Tools workbench</a:t>
            </a:r>
            <a:endParaRPr/>
          </a:p>
        </p:txBody>
      </p:sp>
      <p:sp>
        <p:nvSpPr>
          <p:cNvPr id="228" name="Google Shape;228;p33"/>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easyw / Maurice / maui</a:t>
            </a:r>
            <a:endParaRPr/>
          </a:p>
        </p:txBody>
      </p:sp>
      <p:pic>
        <p:nvPicPr>
          <p:cNvPr id="229" name="Google Shape;229;p33"/>
          <p:cNvPicPr preferRelativeResize="0"/>
          <p:nvPr/>
        </p:nvPicPr>
        <p:blipFill rotWithShape="1">
          <a:blip r:embed="rId3">
            <a:alphaModFix/>
          </a:blip>
          <a:srcRect b="7279" l="0" r="0" t="7279"/>
          <a:stretch/>
        </p:blipFill>
        <p:spPr>
          <a:xfrm>
            <a:off x="457200" y="1277513"/>
            <a:ext cx="6172199" cy="3471876"/>
          </a:xfrm>
          <a:prstGeom prst="rect">
            <a:avLst/>
          </a:prstGeom>
          <a:noFill/>
          <a:ln>
            <a:noFill/>
          </a:ln>
        </p:spPr>
      </p:pic>
      <p:sp>
        <p:nvSpPr>
          <p:cNvPr id="230" name="Google Shape;230;p33"/>
          <p:cNvSpPr txBox="1"/>
          <p:nvPr/>
        </p:nvSpPr>
        <p:spPr>
          <a:xfrm>
            <a:off x="6676275" y="1277525"/>
            <a:ext cx="2016000" cy="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latin typeface="Open Sans"/>
                <a:ea typeface="Open Sans"/>
                <a:cs typeface="Open Sans"/>
                <a:sym typeface="Open Sans"/>
                <a:hlinkClick r:id="rId4"/>
              </a:rPr>
              <a:t>https://www.youtube.com/watch?v=6R6UEUScjgA</a:t>
            </a:r>
            <a:endParaRPr sz="1200">
              <a:latin typeface="Open Sans"/>
              <a:ea typeface="Open Sans"/>
              <a:cs typeface="Open Sans"/>
              <a:sym typeface="Open Sans"/>
            </a:endParaRPr>
          </a:p>
        </p:txBody>
      </p:sp>
      <p:sp>
        <p:nvSpPr>
          <p:cNvPr id="231" name="Google Shape;231;p33"/>
          <p:cNvSpPr txBox="1"/>
          <p:nvPr/>
        </p:nvSpPr>
        <p:spPr>
          <a:xfrm>
            <a:off x="1172725" y="4435100"/>
            <a:ext cx="7519500" cy="480300"/>
          </a:xfrm>
          <a:prstGeom prst="rect">
            <a:avLst/>
          </a:prstGeom>
          <a:solidFill>
            <a:srgbClr val="B7B7B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chemeClr val="hlink"/>
                </a:solidFill>
                <a:latin typeface="Open Sans"/>
                <a:ea typeface="Open Sans"/>
                <a:cs typeface="Open Sans"/>
                <a:sym typeface="Open Sans"/>
                <a:hlinkClick r:id="rId5"/>
              </a:rPr>
              <a:t>kicad StepUp: a Seamless ECAD MCAD Synchronization</a:t>
            </a:r>
            <a:endParaRPr b="1" sz="1800">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Enclosure Design</a:t>
            </a:r>
            <a:endParaRPr/>
          </a:p>
        </p:txBody>
      </p:sp>
      <p:sp>
        <p:nvSpPr>
          <p:cNvPr id="237" name="Google Shape;237;p34"/>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 STEP and VRML from KiCad</a:t>
            </a:r>
            <a:endParaRPr/>
          </a:p>
        </p:txBody>
      </p:sp>
      <p:pic>
        <p:nvPicPr>
          <p:cNvPr id="238" name="Google Shape;238;p34"/>
          <p:cNvPicPr preferRelativeResize="0"/>
          <p:nvPr/>
        </p:nvPicPr>
        <p:blipFill>
          <a:blip r:embed="rId3">
            <a:alphaModFix/>
          </a:blip>
          <a:stretch>
            <a:fillRect/>
          </a:stretch>
        </p:blipFill>
        <p:spPr>
          <a:xfrm>
            <a:off x="457200" y="1205549"/>
            <a:ext cx="4451732" cy="3515550"/>
          </a:xfrm>
          <a:prstGeom prst="rect">
            <a:avLst/>
          </a:prstGeom>
          <a:noFill/>
          <a:ln>
            <a:noFill/>
          </a:ln>
        </p:spPr>
      </p:pic>
      <p:pic>
        <p:nvPicPr>
          <p:cNvPr id="239" name="Google Shape;239;p34"/>
          <p:cNvPicPr preferRelativeResize="0"/>
          <p:nvPr/>
        </p:nvPicPr>
        <p:blipFill>
          <a:blip r:embed="rId4">
            <a:alphaModFix/>
          </a:blip>
          <a:stretch>
            <a:fillRect/>
          </a:stretch>
        </p:blipFill>
        <p:spPr>
          <a:xfrm>
            <a:off x="4927475" y="1205550"/>
            <a:ext cx="3764825" cy="3515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5"/>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45" name="Google Shape;245;p35"/>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Link to this Slide deck </a:t>
            </a:r>
            <a:endParaRPr b="1" sz="1600"/>
          </a:p>
          <a:p>
            <a:pPr indent="457200" lvl="0" marL="0" rtl="0" algn="l">
              <a:spcBef>
                <a:spcPts val="0"/>
              </a:spcBef>
              <a:spcAft>
                <a:spcPts val="0"/>
              </a:spcAft>
              <a:buClr>
                <a:schemeClr val="dk1"/>
              </a:buClr>
              <a:buSzPts val="1100"/>
              <a:buFont typeface="Arial"/>
              <a:buNone/>
            </a:pPr>
            <a:r>
              <a:rPr b="1" lang="en" sz="1600" u="sng">
                <a:solidFill>
                  <a:schemeClr val="hlink"/>
                </a:solidFill>
                <a:hlinkClick r:id="rId3"/>
              </a:rPr>
              <a:t>http://bit.ly/anool_kicon</a:t>
            </a:r>
            <a:endParaRPr b="1" sz="1600"/>
          </a:p>
          <a:p>
            <a:pPr indent="0" lvl="0" marL="0" marR="0" rtl="0" algn="l">
              <a:lnSpc>
                <a:spcPct val="100000"/>
              </a:lnSpc>
              <a:spcBef>
                <a:spcPts val="600"/>
              </a:spcBef>
              <a:spcAft>
                <a:spcPts val="0"/>
              </a:spcAft>
              <a:buNone/>
            </a:pPr>
            <a:r>
              <a:t/>
            </a:r>
            <a:endParaRPr sz="1600"/>
          </a:p>
          <a:p>
            <a:pPr indent="0" lvl="0" marL="0" marR="0" rtl="0" algn="l">
              <a:lnSpc>
                <a:spcPct val="100000"/>
              </a:lnSpc>
              <a:spcBef>
                <a:spcPts val="600"/>
              </a:spcBef>
              <a:spcAft>
                <a:spcPts val="0"/>
              </a:spcAft>
              <a:buNone/>
            </a:pPr>
            <a:r>
              <a:rPr b="1" lang="en" sz="1600"/>
              <a:t>Git Repo containing the Model files from this deck</a:t>
            </a:r>
            <a:endParaRPr b="1" sz="1600"/>
          </a:p>
          <a:p>
            <a:pPr indent="457200" lvl="0" marL="0" marR="0" rtl="0" algn="l">
              <a:lnSpc>
                <a:spcPct val="100000"/>
              </a:lnSpc>
              <a:spcBef>
                <a:spcPts val="600"/>
              </a:spcBef>
              <a:spcAft>
                <a:spcPts val="0"/>
              </a:spcAft>
              <a:buNone/>
            </a:pPr>
            <a:r>
              <a:rPr b="1" lang="en" sz="1600" u="sng">
                <a:solidFill>
                  <a:schemeClr val="hlink"/>
                </a:solidFill>
                <a:hlinkClick r:id="rId4"/>
              </a:rPr>
              <a:t>https://github.com/Anool/kicon2019</a:t>
            </a:r>
            <a:endParaRPr b="1" sz="1600"/>
          </a:p>
          <a:p>
            <a:pPr indent="457200" lvl="0" marL="0" marR="0" rtl="0" algn="l">
              <a:lnSpc>
                <a:spcPct val="100000"/>
              </a:lnSpc>
              <a:spcBef>
                <a:spcPts val="600"/>
              </a:spcBef>
              <a:spcAft>
                <a:spcPts val="0"/>
              </a:spcAft>
              <a:buNone/>
            </a:pPr>
            <a:r>
              <a:t/>
            </a:r>
            <a:endParaRPr sz="1600"/>
          </a:p>
          <a:p>
            <a:pPr indent="457200" lvl="0" marL="0" marR="0" rtl="0" algn="l">
              <a:lnSpc>
                <a:spcPct val="100000"/>
              </a:lnSpc>
              <a:spcBef>
                <a:spcPts val="600"/>
              </a:spcBef>
              <a:spcAft>
                <a:spcPts val="0"/>
              </a:spcAft>
              <a:buNone/>
            </a:pPr>
            <a:r>
              <a:rPr lang="en" sz="1600" u="sng">
                <a:solidFill>
                  <a:schemeClr val="hlink"/>
                </a:solidFill>
                <a:hlinkClick r:id="rId5"/>
              </a:rPr>
              <a:t>anool.m@gmail.com</a:t>
            </a:r>
            <a:endParaRPr sz="1600"/>
          </a:p>
          <a:p>
            <a:pPr indent="0" lvl="0" marL="457200" marR="0" rtl="0" algn="l">
              <a:lnSpc>
                <a:spcPct val="100000"/>
              </a:lnSpc>
              <a:spcBef>
                <a:spcPts val="600"/>
              </a:spcBef>
              <a:spcAft>
                <a:spcPts val="0"/>
              </a:spcAft>
              <a:buNone/>
            </a:pPr>
            <a:r>
              <a:rPr lang="en" sz="1600"/>
              <a:t>@anool</a:t>
            </a:r>
            <a:endParaRPr sz="1600"/>
          </a:p>
          <a:p>
            <a:pPr indent="0" lvl="0" marL="0" marR="0" rtl="0" algn="l">
              <a:lnSpc>
                <a:spcPct val="100000"/>
              </a:lnSpc>
              <a:spcBef>
                <a:spcPts val="600"/>
              </a:spcBef>
              <a:spcAft>
                <a:spcPts val="0"/>
              </a:spcAft>
              <a:buNone/>
            </a:pPr>
            <a:r>
              <a:rPr lang="en" sz="1600" u="sng">
                <a:solidFill>
                  <a:schemeClr val="hlink"/>
                </a:solidFill>
                <a:hlinkClick r:id="rId6"/>
              </a:rPr>
              <a:t>www.wyolum.com</a:t>
            </a:r>
            <a:endParaRPr sz="1600"/>
          </a:p>
          <a:p>
            <a:pPr indent="0" lvl="0" marL="0" marR="0" rtl="0" algn="l">
              <a:lnSpc>
                <a:spcPct val="100000"/>
              </a:lnSpc>
              <a:spcBef>
                <a:spcPts val="600"/>
              </a:spcBef>
              <a:spcAft>
                <a:spcPts val="0"/>
              </a:spcAft>
              <a:buNone/>
            </a:pPr>
            <a:r>
              <a:rPr lang="en" sz="1600" u="sng">
                <a:solidFill>
                  <a:schemeClr val="hlink"/>
                </a:solidFill>
                <a:hlinkClick r:id="rId7"/>
              </a:rPr>
              <a:t>www.makersasylum.com</a:t>
            </a:r>
            <a:endParaRPr sz="1600"/>
          </a:p>
          <a:p>
            <a:pPr indent="0" lvl="0" marL="0" marR="0" rtl="0" algn="l">
              <a:lnSpc>
                <a:spcPct val="100000"/>
              </a:lnSpc>
              <a:spcBef>
                <a:spcPts val="600"/>
              </a:spcBef>
              <a:spcAft>
                <a:spcPts val="0"/>
              </a:spcAft>
              <a:buNone/>
            </a:pPr>
            <a:r>
              <a:rPr lang="en" sz="1600" u="sng">
                <a:solidFill>
                  <a:schemeClr val="hlink"/>
                </a:solidFill>
                <a:hlinkClick r:id="rId8"/>
              </a:rPr>
              <a:t>www.hackaday.com/author/anool</a:t>
            </a:r>
            <a:endParaRPr sz="1600"/>
          </a:p>
        </p:txBody>
      </p:sp>
      <p:pic>
        <p:nvPicPr>
          <p:cNvPr descr="WyoLum_w_Butterfly.png" id="246" name="Google Shape;246;p35"/>
          <p:cNvPicPr preferRelativeResize="0"/>
          <p:nvPr/>
        </p:nvPicPr>
        <p:blipFill>
          <a:blip r:embed="rId9">
            <a:alphaModFix/>
          </a:blip>
          <a:stretch>
            <a:fillRect/>
          </a:stretch>
        </p:blipFill>
        <p:spPr>
          <a:xfrm>
            <a:off x="6414415" y="2664525"/>
            <a:ext cx="1704289" cy="634782"/>
          </a:xfrm>
          <a:prstGeom prst="rect">
            <a:avLst/>
          </a:prstGeom>
          <a:noFill/>
          <a:ln>
            <a:noFill/>
          </a:ln>
        </p:spPr>
      </p:pic>
      <p:pic>
        <p:nvPicPr>
          <p:cNvPr descr="logo_google2.png" id="247" name="Google Shape;247;p35"/>
          <p:cNvPicPr preferRelativeResize="0"/>
          <p:nvPr/>
        </p:nvPicPr>
        <p:blipFill>
          <a:blip r:embed="rId10">
            <a:alphaModFix/>
          </a:blip>
          <a:stretch>
            <a:fillRect/>
          </a:stretch>
        </p:blipFill>
        <p:spPr>
          <a:xfrm>
            <a:off x="6414425" y="3408974"/>
            <a:ext cx="1704282" cy="703014"/>
          </a:xfrm>
          <a:prstGeom prst="rect">
            <a:avLst/>
          </a:prstGeom>
          <a:noFill/>
          <a:ln>
            <a:noFill/>
          </a:ln>
        </p:spPr>
      </p:pic>
      <p:pic>
        <p:nvPicPr>
          <p:cNvPr descr="about-hackaday-banner1.png" id="248" name="Google Shape;248;p35"/>
          <p:cNvPicPr preferRelativeResize="0"/>
          <p:nvPr/>
        </p:nvPicPr>
        <p:blipFill>
          <a:blip r:embed="rId11">
            <a:alphaModFix/>
          </a:blip>
          <a:stretch>
            <a:fillRect/>
          </a:stretch>
        </p:blipFill>
        <p:spPr>
          <a:xfrm>
            <a:off x="6414425" y="4218019"/>
            <a:ext cx="1704281" cy="740475"/>
          </a:xfrm>
          <a:prstGeom prst="rect">
            <a:avLst/>
          </a:prstGeom>
          <a:noFill/>
          <a:ln>
            <a:noFill/>
          </a:ln>
        </p:spPr>
      </p:pic>
      <p:pic>
        <p:nvPicPr>
          <p:cNvPr id="249" name="Google Shape;249;p35"/>
          <p:cNvPicPr preferRelativeResize="0"/>
          <p:nvPr/>
        </p:nvPicPr>
        <p:blipFill>
          <a:blip r:embed="rId12">
            <a:alphaModFix/>
          </a:blip>
          <a:stretch>
            <a:fillRect/>
          </a:stretch>
        </p:blipFill>
        <p:spPr>
          <a:xfrm>
            <a:off x="507463" y="3408981"/>
            <a:ext cx="378281" cy="372356"/>
          </a:xfrm>
          <a:prstGeom prst="rect">
            <a:avLst/>
          </a:prstGeom>
          <a:noFill/>
          <a:ln>
            <a:noFill/>
          </a:ln>
        </p:spPr>
      </p:pic>
      <p:pic>
        <p:nvPicPr>
          <p:cNvPr id="250" name="Google Shape;250;p35"/>
          <p:cNvPicPr preferRelativeResize="0"/>
          <p:nvPr/>
        </p:nvPicPr>
        <p:blipFill>
          <a:blip r:embed="rId13">
            <a:alphaModFix/>
          </a:blip>
          <a:stretch>
            <a:fillRect/>
          </a:stretch>
        </p:blipFill>
        <p:spPr>
          <a:xfrm>
            <a:off x="482338" y="2980431"/>
            <a:ext cx="428549" cy="428549"/>
          </a:xfrm>
          <a:prstGeom prst="rect">
            <a:avLst/>
          </a:prstGeom>
          <a:noFill/>
          <a:ln>
            <a:noFill/>
          </a:ln>
        </p:spPr>
      </p:pic>
      <p:sp>
        <p:nvSpPr>
          <p:cNvPr id="251" name="Google Shape;251;p35"/>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t>Anool Mahidharia</a:t>
            </a:r>
            <a:endParaRPr b="1"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 name="Shape 51"/>
        <p:cNvGrpSpPr/>
        <p:nvPr/>
      </p:nvGrpSpPr>
      <p:grpSpPr>
        <a:xfrm>
          <a:off x="0" y="0"/>
          <a:ext cx="0" cy="0"/>
          <a:chOff x="0" y="0"/>
          <a:chExt cx="0" cy="0"/>
        </a:xfrm>
      </p:grpSpPr>
      <p:sp>
        <p:nvSpPr>
          <p:cNvPr id="52" name="Google Shape;52;p10"/>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WYOLUM EMERGENTS</a:t>
            </a:r>
            <a:endParaRPr/>
          </a:p>
        </p:txBody>
      </p:sp>
      <p:pic>
        <p:nvPicPr>
          <p:cNvPr id="53" name="Google Shape;53;p10"/>
          <p:cNvPicPr preferRelativeResize="0"/>
          <p:nvPr/>
        </p:nvPicPr>
        <p:blipFill>
          <a:blip r:embed="rId3">
            <a:alphaModFix/>
          </a:blip>
          <a:stretch>
            <a:fillRect/>
          </a:stretch>
        </p:blipFill>
        <p:spPr>
          <a:xfrm>
            <a:off x="1406725" y="1283426"/>
            <a:ext cx="4936221" cy="3590755"/>
          </a:xfrm>
          <a:prstGeom prst="rect">
            <a:avLst/>
          </a:prstGeom>
          <a:noFill/>
          <a:ln>
            <a:noFill/>
          </a:ln>
        </p:spPr>
      </p:pic>
      <p:sp>
        <p:nvSpPr>
          <p:cNvPr id="54" name="Google Shape;54;p10"/>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chemeClr val="hlink"/>
                </a:solidFill>
                <a:hlinkClick r:id="rId4"/>
              </a:rPr>
              <a:t>https://wyolum.com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1"/>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FreeCAD</a:t>
            </a:r>
            <a:endParaRPr sz="2400"/>
          </a:p>
        </p:txBody>
      </p:sp>
      <p:sp>
        <p:nvSpPr>
          <p:cNvPr id="60" name="Google Shape;60;p11"/>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Open-source parametric 3D modeler</a:t>
            </a:r>
            <a:endParaRPr sz="1800"/>
          </a:p>
          <a:p>
            <a:pPr indent="-342900" lvl="0" marL="457200" rtl="0" algn="l">
              <a:spcBef>
                <a:spcPts val="0"/>
              </a:spcBef>
              <a:spcAft>
                <a:spcPts val="0"/>
              </a:spcAft>
              <a:buSzPts val="1800"/>
              <a:buChar char="●"/>
            </a:pPr>
            <a:r>
              <a:rPr lang="en" sz="1800"/>
              <a:t>Easily modify design by changing its parameters</a:t>
            </a:r>
            <a:endParaRPr sz="1800"/>
          </a:p>
          <a:p>
            <a:pPr indent="-342900" lvl="0" marL="457200" rtl="0" algn="l">
              <a:spcBef>
                <a:spcPts val="0"/>
              </a:spcBef>
              <a:spcAft>
                <a:spcPts val="0"/>
              </a:spcAft>
              <a:buSzPts val="1800"/>
              <a:buChar char="●"/>
            </a:pPr>
            <a:r>
              <a:rPr lang="en" sz="1800"/>
              <a:t>Sketch geometry constrained 2D shapes and use them as a base to build other objects.</a:t>
            </a:r>
            <a:endParaRPr sz="1800"/>
          </a:p>
          <a:p>
            <a:pPr indent="-342900" lvl="0" marL="457200" rtl="0" algn="l">
              <a:spcBef>
                <a:spcPts val="0"/>
              </a:spcBef>
              <a:spcAft>
                <a:spcPts val="0"/>
              </a:spcAft>
              <a:buSzPts val="1800"/>
              <a:buChar char="●"/>
            </a:pPr>
            <a:r>
              <a:rPr lang="en" sz="1800"/>
              <a:t>Multiplatform (Windows, Mac, Linux), highly customizable and extensible</a:t>
            </a:r>
            <a:endParaRPr sz="1800"/>
          </a:p>
          <a:p>
            <a:pPr indent="-342900" lvl="0" marL="457200" rtl="0" algn="l">
              <a:spcBef>
                <a:spcPts val="0"/>
              </a:spcBef>
              <a:spcAft>
                <a:spcPts val="0"/>
              </a:spcAft>
              <a:buSzPts val="1800"/>
              <a:buChar char="●"/>
            </a:pPr>
            <a:r>
              <a:rPr lang="en" sz="1800"/>
              <a:t>Reads and writes to many open file formats such as STEP, IGES, STL, SVG, DXF, OBJ, IFC, DAE</a:t>
            </a:r>
            <a:endParaRPr sz="1800"/>
          </a:p>
          <a:p>
            <a:pPr indent="-342900" lvl="0" marL="457200" rtl="0" algn="l">
              <a:spcBef>
                <a:spcPts val="0"/>
              </a:spcBef>
              <a:spcAft>
                <a:spcPts val="0"/>
              </a:spcAft>
              <a:buSzPts val="1800"/>
              <a:buChar char="●"/>
            </a:pPr>
            <a:r>
              <a:rPr lang="en" sz="1800"/>
              <a:t>Finite Element Analysis (FEA) tools, experimental CFD, BIM, Geodata, Path (CNC), robot simulation and more</a:t>
            </a:r>
            <a:endParaRPr sz="1800"/>
          </a:p>
          <a:p>
            <a:pPr indent="-342900" lvl="0" marL="457200" rtl="0" algn="l">
              <a:spcBef>
                <a:spcPts val="0"/>
              </a:spcBef>
              <a:spcAft>
                <a:spcPts val="0"/>
              </a:spcAft>
              <a:buSzPts val="1800"/>
              <a:buChar char="●"/>
            </a:pPr>
            <a:r>
              <a:rPr lang="en" sz="1800"/>
              <a:t>FreeCAD really is a Swiss Army knife of general-purpose engineering toolkits</a:t>
            </a:r>
            <a:endParaRPr sz="1800"/>
          </a:p>
        </p:txBody>
      </p:sp>
      <p:sp>
        <p:nvSpPr>
          <p:cNvPr id="61" name="Google Shape;61;p11"/>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https://www.freecadweb.org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2"/>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Preferences / Views / Navigation</a:t>
            </a:r>
            <a:endParaRPr/>
          </a:p>
        </p:txBody>
      </p:sp>
      <p:pic>
        <p:nvPicPr>
          <p:cNvPr id="67" name="Google Shape;67;p12"/>
          <p:cNvPicPr preferRelativeResize="0"/>
          <p:nvPr/>
        </p:nvPicPr>
        <p:blipFill>
          <a:blip r:embed="rId3">
            <a:alphaModFix/>
          </a:blip>
          <a:stretch>
            <a:fillRect/>
          </a:stretch>
        </p:blipFill>
        <p:spPr>
          <a:xfrm>
            <a:off x="457200" y="1306134"/>
            <a:ext cx="6172200" cy="3471854"/>
          </a:xfrm>
          <a:prstGeom prst="rect">
            <a:avLst/>
          </a:prstGeom>
          <a:noFill/>
          <a:ln>
            <a:noFill/>
          </a:ln>
        </p:spPr>
      </p:pic>
      <p:sp>
        <p:nvSpPr>
          <p:cNvPr id="68" name="Google Shape;68;p12"/>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startup actions + add workbenches</a:t>
            </a:r>
            <a:endParaRPr/>
          </a:p>
        </p:txBody>
      </p:sp>
      <p:sp>
        <p:nvSpPr>
          <p:cNvPr id="69" name="Google Shape;69;p12"/>
          <p:cNvSpPr txBox="1"/>
          <p:nvPr/>
        </p:nvSpPr>
        <p:spPr>
          <a:xfrm>
            <a:off x="6676000" y="1306125"/>
            <a:ext cx="2016300" cy="59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u="sng">
                <a:solidFill>
                  <a:schemeClr val="hlink"/>
                </a:solidFill>
                <a:latin typeface="Open Sans"/>
                <a:ea typeface="Open Sans"/>
                <a:cs typeface="Open Sans"/>
                <a:sym typeface="Open Sans"/>
                <a:hlinkClick r:id="rId4"/>
              </a:rPr>
              <a:t>CADquery</a:t>
            </a:r>
            <a:endParaRPr b="1" sz="2400">
              <a:latin typeface="Open Sans"/>
              <a:ea typeface="Open Sans"/>
              <a:cs typeface="Open Sans"/>
              <a:sym typeface="Open Sans"/>
            </a:endParaRPr>
          </a:p>
        </p:txBody>
      </p:sp>
      <p:sp>
        <p:nvSpPr>
          <p:cNvPr id="70" name="Google Shape;70;p12"/>
          <p:cNvSpPr txBox="1"/>
          <p:nvPr/>
        </p:nvSpPr>
        <p:spPr>
          <a:xfrm>
            <a:off x="6676000" y="2273400"/>
            <a:ext cx="2016300" cy="13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u="sng">
                <a:solidFill>
                  <a:schemeClr val="hlink"/>
                </a:solidFill>
                <a:latin typeface="Open Sans"/>
                <a:ea typeface="Open Sans"/>
                <a:cs typeface="Open Sans"/>
                <a:sym typeface="Open Sans"/>
                <a:hlinkClick r:id="rId5"/>
              </a:rPr>
              <a:t>KiCad StepUp Tools</a:t>
            </a:r>
            <a:endParaRPr b="1" sz="2400">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3"/>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workbench</a:t>
            </a:r>
            <a:endParaRPr/>
          </a:p>
        </p:txBody>
      </p:sp>
      <p:sp>
        <p:nvSpPr>
          <p:cNvPr id="76" name="Google Shape;76;p13"/>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primitives</a:t>
            </a:r>
            <a:endParaRPr/>
          </a:p>
        </p:txBody>
      </p:sp>
      <p:pic>
        <p:nvPicPr>
          <p:cNvPr id="77" name="Google Shape;77;p13"/>
          <p:cNvPicPr preferRelativeResize="0"/>
          <p:nvPr/>
        </p:nvPicPr>
        <p:blipFill>
          <a:blip r:embed="rId3">
            <a:alphaModFix/>
          </a:blip>
          <a:stretch>
            <a:fillRect/>
          </a:stretch>
        </p:blipFill>
        <p:spPr>
          <a:xfrm>
            <a:off x="462700" y="1493362"/>
            <a:ext cx="6168073" cy="32259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4"/>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workbench</a:t>
            </a:r>
            <a:endParaRPr/>
          </a:p>
        </p:txBody>
      </p:sp>
      <p:sp>
        <p:nvSpPr>
          <p:cNvPr id="83" name="Google Shape;83;p14"/>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primitives</a:t>
            </a:r>
            <a:endParaRPr/>
          </a:p>
        </p:txBody>
      </p:sp>
      <p:pic>
        <p:nvPicPr>
          <p:cNvPr id="84" name="Google Shape;84;p14"/>
          <p:cNvPicPr preferRelativeResize="0"/>
          <p:nvPr/>
        </p:nvPicPr>
        <p:blipFill>
          <a:blip r:embed="rId3">
            <a:alphaModFix/>
          </a:blip>
          <a:stretch>
            <a:fillRect/>
          </a:stretch>
        </p:blipFill>
        <p:spPr>
          <a:xfrm>
            <a:off x="935203" y="1213155"/>
            <a:ext cx="7273593" cy="3695645"/>
          </a:xfrm>
          <a:prstGeom prst="rect">
            <a:avLst/>
          </a:prstGeom>
          <a:noFill/>
          <a:ln>
            <a:noFill/>
          </a:ln>
        </p:spPr>
      </p:pic>
      <p:sp>
        <p:nvSpPr>
          <p:cNvPr id="85" name="Google Shape;85;p14"/>
          <p:cNvSpPr/>
          <p:nvPr/>
        </p:nvSpPr>
        <p:spPr>
          <a:xfrm>
            <a:off x="2510025" y="2391775"/>
            <a:ext cx="1429800" cy="257100"/>
          </a:xfrm>
          <a:prstGeom prst="wedgeRectCallout">
            <a:avLst>
              <a:gd fmla="val -57195" name="adj1"/>
              <a:gd fmla="val -196062"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Primitives</a:t>
            </a:r>
            <a:endParaRPr>
              <a:latin typeface="Open Sans"/>
              <a:ea typeface="Open Sans"/>
              <a:cs typeface="Open Sans"/>
              <a:sym typeface="Open Sans"/>
            </a:endParaRPr>
          </a:p>
        </p:txBody>
      </p:sp>
      <p:sp>
        <p:nvSpPr>
          <p:cNvPr id="86" name="Google Shape;86;p14"/>
          <p:cNvSpPr/>
          <p:nvPr/>
        </p:nvSpPr>
        <p:spPr>
          <a:xfrm>
            <a:off x="1440175" y="1748800"/>
            <a:ext cx="1429800" cy="257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2887975" y="1748800"/>
            <a:ext cx="4508400" cy="257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6320025" y="2772775"/>
            <a:ext cx="1429800" cy="257100"/>
          </a:xfrm>
          <a:prstGeom prst="wedgeRectCallout">
            <a:avLst>
              <a:gd fmla="val -74729" name="adj1"/>
              <a:gd fmla="val -340247"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Actions</a:t>
            </a:r>
            <a:endParaRPr>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5"/>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workbench</a:t>
            </a:r>
            <a:endParaRPr/>
          </a:p>
        </p:txBody>
      </p:sp>
      <p:sp>
        <p:nvSpPr>
          <p:cNvPr id="94" name="Google Shape;94;p15"/>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primitives</a:t>
            </a:r>
            <a:endParaRPr/>
          </a:p>
        </p:txBody>
      </p:sp>
      <p:pic>
        <p:nvPicPr>
          <p:cNvPr id="95" name="Google Shape;95;p15"/>
          <p:cNvPicPr preferRelativeResize="0"/>
          <p:nvPr/>
        </p:nvPicPr>
        <p:blipFill rotWithShape="1">
          <a:blip r:embed="rId3">
            <a:alphaModFix/>
          </a:blip>
          <a:srcRect b="0" l="258" r="248" t="0"/>
          <a:stretch/>
        </p:blipFill>
        <p:spPr>
          <a:xfrm>
            <a:off x="935203" y="1213155"/>
            <a:ext cx="7273594" cy="3695644"/>
          </a:xfrm>
          <a:prstGeom prst="rect">
            <a:avLst/>
          </a:prstGeom>
          <a:noFill/>
          <a:ln>
            <a:noFill/>
          </a:ln>
        </p:spPr>
      </p:pic>
      <p:sp>
        <p:nvSpPr>
          <p:cNvPr id="96" name="Google Shape;96;p15"/>
          <p:cNvSpPr/>
          <p:nvPr/>
        </p:nvSpPr>
        <p:spPr>
          <a:xfrm>
            <a:off x="2972950" y="2515675"/>
            <a:ext cx="1429800" cy="257100"/>
          </a:xfrm>
          <a:prstGeom prst="wedgeRectCallout">
            <a:avLst>
              <a:gd fmla="val -91730" name="adj1"/>
              <a:gd fmla="val 31826"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Element</a:t>
            </a:r>
            <a:endParaRPr>
              <a:latin typeface="Open Sans"/>
              <a:ea typeface="Open Sans"/>
              <a:cs typeface="Open Sans"/>
              <a:sym typeface="Open Sans"/>
            </a:endParaRPr>
          </a:p>
        </p:txBody>
      </p:sp>
      <p:sp>
        <p:nvSpPr>
          <p:cNvPr id="97" name="Google Shape;97;p15"/>
          <p:cNvSpPr/>
          <p:nvPr/>
        </p:nvSpPr>
        <p:spPr>
          <a:xfrm>
            <a:off x="935200" y="2582050"/>
            <a:ext cx="1429800" cy="257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935200" y="3029875"/>
            <a:ext cx="2541900" cy="1671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3862600" y="4017500"/>
            <a:ext cx="1429800" cy="257100"/>
          </a:xfrm>
          <a:prstGeom prst="wedgeRectCallout">
            <a:avLst>
              <a:gd fmla="val -74729" name="adj1"/>
              <a:gd fmla="val -340247"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Properties</a:t>
            </a:r>
            <a:endParaRPr>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457200" y="148837"/>
            <a:ext cx="82296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PART DESIGN workbench</a:t>
            </a:r>
            <a:endParaRPr/>
          </a:p>
        </p:txBody>
      </p:sp>
      <p:sp>
        <p:nvSpPr>
          <p:cNvPr id="105" name="Google Shape;105;p16"/>
          <p:cNvSpPr txBox="1"/>
          <p:nvPr>
            <p:ph idx="2" type="subTitle"/>
          </p:nvPr>
        </p:nvSpPr>
        <p:spPr>
          <a:xfrm>
            <a:off x="462700" y="630355"/>
            <a:ext cx="8229600" cy="5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Sketches, Constraints, Extrude, Revolve, Pocket</a:t>
            </a:r>
            <a:endParaRPr/>
          </a:p>
          <a:p>
            <a:pPr indent="0" lvl="0" marL="0" rtl="0" algn="l">
              <a:spcBef>
                <a:spcPts val="0"/>
              </a:spcBef>
              <a:spcAft>
                <a:spcPts val="0"/>
              </a:spcAft>
              <a:buNone/>
            </a:pPr>
            <a:r>
              <a:t/>
            </a:r>
            <a:endParaRPr/>
          </a:p>
        </p:txBody>
      </p:sp>
      <p:pic>
        <p:nvPicPr>
          <p:cNvPr id="106" name="Google Shape;106;p16"/>
          <p:cNvPicPr preferRelativeResize="0"/>
          <p:nvPr/>
        </p:nvPicPr>
        <p:blipFill>
          <a:blip r:embed="rId3">
            <a:alphaModFix/>
          </a:blip>
          <a:stretch>
            <a:fillRect/>
          </a:stretch>
        </p:blipFill>
        <p:spPr>
          <a:xfrm>
            <a:off x="462700" y="1331193"/>
            <a:ext cx="6172201" cy="347428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Custom 218">
      <a:dk1>
        <a:srgbClr val="000000"/>
      </a:dk1>
      <a:lt1>
        <a:srgbClr val="FFFFFF"/>
      </a:lt1>
      <a:dk2>
        <a:srgbClr val="5B595A"/>
      </a:dk2>
      <a:lt2>
        <a:srgbClr val="CFD4D4"/>
      </a:lt2>
      <a:accent1>
        <a:srgbClr val="CC0202"/>
      </a:accent1>
      <a:accent2>
        <a:srgbClr val="228AFF"/>
      </a:accent2>
      <a:accent3>
        <a:srgbClr val="FBC82F"/>
      </a:accent3>
      <a:accent4>
        <a:srgbClr val="253E91"/>
      </a:accent4>
      <a:accent5>
        <a:srgbClr val="F68D0C"/>
      </a:accent5>
      <a:accent6>
        <a:srgbClr val="257E12"/>
      </a:accent6>
      <a:hlink>
        <a:srgbClr val="144C72"/>
      </a:hlink>
      <a:folHlink>
        <a:srgbClr val="8C9D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